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  <p:sldMasterId id="2147483728" r:id="rId2"/>
    <p:sldMasterId id="2147483731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7" r:id="rId5"/>
    <p:sldId id="259" r:id="rId6"/>
    <p:sldId id="274" r:id="rId7"/>
    <p:sldId id="292" r:id="rId8"/>
    <p:sldId id="293" r:id="rId9"/>
    <p:sldId id="294" r:id="rId10"/>
    <p:sldId id="295" r:id="rId11"/>
    <p:sldId id="296" r:id="rId12"/>
    <p:sldId id="28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F7F7F7"/>
    <a:srgbClr val="F2F2F2"/>
    <a:srgbClr val="FFFFFF"/>
    <a:srgbClr val="F3F3F3"/>
    <a:srgbClr val="F6F6F6"/>
    <a:srgbClr val="F1F1F1"/>
    <a:srgbClr val="383B3A"/>
    <a:srgbClr val="212020"/>
    <a:srgbClr val="3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7" autoAdjust="0"/>
  </p:normalViewPr>
  <p:slideViewPr>
    <p:cSldViewPr snapToGrid="0">
      <p:cViewPr varScale="1">
        <p:scale>
          <a:sx n="84" d="100"/>
          <a:sy n="84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1BEE1-8C56-4313-9CF5-65BFCC71B2DF}" type="datetimeFigureOut">
              <a:rPr lang="ru-RU" smtClean="0"/>
              <a:t>05.03.2016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4C6E6-8F6A-47F2-A928-63048946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2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DAC96-1A87-4DA0-BC2F-93D0E3791F20}" type="datetimeFigureOut">
              <a:rPr lang="ru-RU" smtClean="0"/>
              <a:t>05.03.2016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127A3-0AD1-47B5-B1A2-F0B79C97F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43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19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80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24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2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2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063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32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39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236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8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14.png"/>
          <p:cNvPicPr>
            <a:picLocks noChangeAspect="1"/>
          </p:cNvPicPr>
          <p:nvPr/>
        </p:nvPicPr>
        <p:blipFill>
          <a:blip r:embed="rId2" cstate="print">
            <a:lum bright="56000" contrast="14000"/>
          </a:blip>
          <a:srcRect r="32839" b="32839"/>
          <a:stretch>
            <a:fillRect/>
          </a:stretch>
        </p:blipFill>
        <p:spPr>
          <a:xfrm>
            <a:off x="2" y="1116"/>
            <a:ext cx="12191999" cy="6856884"/>
          </a:xfrm>
          <a:prstGeom prst="rect">
            <a:avLst/>
          </a:prstGeom>
        </p:spPr>
      </p:pic>
      <p:pic>
        <p:nvPicPr>
          <p:cNvPr id="14" name="그림 1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0" y="6555106"/>
            <a:ext cx="12240000" cy="314325"/>
            <a:chOff x="-19050" y="6543675"/>
            <a:chExt cx="9199090" cy="314325"/>
          </a:xfrm>
        </p:grpSpPr>
        <p:sp>
          <p:nvSpPr>
            <p:cNvPr id="16" name="직사각형 15"/>
            <p:cNvSpPr/>
            <p:nvPr/>
          </p:nvSpPr>
          <p:spPr>
            <a:xfrm>
              <a:off x="-19050" y="6543675"/>
              <a:ext cx="9199090" cy="3143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제목 3"/>
            <p:cNvSpPr txBox="1">
              <a:spLocks/>
            </p:cNvSpPr>
            <p:nvPr/>
          </p:nvSpPr>
          <p:spPr>
            <a:xfrm>
              <a:off x="248205" y="6639282"/>
              <a:ext cx="2268000" cy="12311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dist" fontAlgn="auto">
                <a:spcAft>
                  <a:spcPts val="0"/>
                </a:spcAft>
              </a:pPr>
              <a:r>
                <a:rPr kumimoji="0" lang="en-US" altLang="ko-KR" sz="8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WiseNetⅢ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, The Wise Choice For Professionals!</a:t>
              </a:r>
            </a:p>
          </p:txBody>
        </p:sp>
        <p:pic>
          <p:nvPicPr>
            <p:cNvPr id="18" name="Picture 2" descr="C:\Users\Kim Hyein\Desktop\신종인플루엔자 범 부처 사업단 발표 프레젠테이션\작업\2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tretch>
              <a:fillRect/>
            </a:stretch>
          </p:blipFill>
          <p:spPr bwMode="auto">
            <a:xfrm>
              <a:off x="7299156" y="6617030"/>
              <a:ext cx="1577555" cy="16761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9222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1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0" y="6555106"/>
            <a:ext cx="12192000" cy="314325"/>
            <a:chOff x="-19050" y="6543675"/>
            <a:chExt cx="9163015" cy="314325"/>
          </a:xfrm>
        </p:grpSpPr>
        <p:sp>
          <p:nvSpPr>
            <p:cNvPr id="8" name="직사각형 7"/>
            <p:cNvSpPr/>
            <p:nvPr/>
          </p:nvSpPr>
          <p:spPr>
            <a:xfrm>
              <a:off x="-19050" y="6543675"/>
              <a:ext cx="9163015" cy="3143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제목 3"/>
            <p:cNvSpPr txBox="1">
              <a:spLocks/>
            </p:cNvSpPr>
            <p:nvPr/>
          </p:nvSpPr>
          <p:spPr>
            <a:xfrm>
              <a:off x="248205" y="6639282"/>
              <a:ext cx="2268000" cy="12311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dist" fontAlgn="auto">
                <a:spcAft>
                  <a:spcPts val="0"/>
                </a:spcAft>
              </a:pPr>
              <a:r>
                <a:rPr kumimoji="0" lang="en-US" altLang="ko-KR" sz="8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WiseNe</a:t>
              </a:r>
              <a:r>
                <a:rPr kumimoji="0" lang="en-US" altLang="ko-KR" sz="800" spc="-3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t</a:t>
              </a:r>
              <a:r>
                <a:rPr kumimoji="0" lang="en-US" altLang="ko-KR" sz="800" spc="-3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 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Times New Roman" pitchFamily="18" charset="0"/>
                  <a:ea typeface="삼성긴고딕 Ultralight" pitchFamily="50" charset="-127"/>
                  <a:cs typeface="Times New Roman" pitchFamily="18" charset="0"/>
                </a:rPr>
                <a:t>III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, The Wise Choice For Professionals!</a:t>
              </a:r>
            </a:p>
          </p:txBody>
        </p:sp>
        <p:pic>
          <p:nvPicPr>
            <p:cNvPr id="10" name="Picture 2" descr="C:\Users\Kim Hyein\Desktop\신종인플루엔자 범 부처 사업단 발표 프레젠테이션\작업\2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/>
            </a:blip>
            <a:stretch>
              <a:fillRect/>
            </a:stretch>
          </p:blipFill>
          <p:spPr bwMode="auto">
            <a:xfrm>
              <a:off x="7299156" y="6617030"/>
              <a:ext cx="1577555" cy="16761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5849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2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B8EE-0763-412D-8996-BD2BCB6A2F92}" type="datetime1">
              <a:rPr lang="ru-RU" smtClean="0"/>
              <a:t>05.03.2016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B49C-C138-47D5-9C89-796DA2DF3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15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55301" y="300990"/>
            <a:ext cx="1155700" cy="231140"/>
          </a:xfrm>
          <a:prstGeom prst="rect">
            <a:avLst/>
          </a:prstGeom>
        </p:spPr>
      </p:pic>
      <p:pic>
        <p:nvPicPr>
          <p:cNvPr id="7" name="그림 6" descr="14.png"/>
          <p:cNvPicPr>
            <a:picLocks noChangeAspect="1"/>
          </p:cNvPicPr>
          <p:nvPr/>
        </p:nvPicPr>
        <p:blipFill>
          <a:blip r:embed="rId3" cstate="print">
            <a:lum bright="56000" contrast="14000"/>
          </a:blip>
          <a:srcRect r="32839" b="32839"/>
          <a:stretch>
            <a:fillRect/>
          </a:stretch>
        </p:blipFill>
        <p:spPr>
          <a:xfrm>
            <a:off x="2" y="1116"/>
            <a:ext cx="12191999" cy="6856884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0" y="6555106"/>
            <a:ext cx="12192000" cy="314325"/>
            <a:chOff x="-19050" y="6543675"/>
            <a:chExt cx="9163015" cy="314325"/>
          </a:xfrm>
        </p:grpSpPr>
        <p:sp>
          <p:nvSpPr>
            <p:cNvPr id="13" name="직사각형 12"/>
            <p:cNvSpPr/>
            <p:nvPr/>
          </p:nvSpPr>
          <p:spPr>
            <a:xfrm>
              <a:off x="-19050" y="6543675"/>
              <a:ext cx="9163015" cy="3143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제목 3"/>
            <p:cNvSpPr txBox="1">
              <a:spLocks/>
            </p:cNvSpPr>
            <p:nvPr/>
          </p:nvSpPr>
          <p:spPr>
            <a:xfrm>
              <a:off x="248205" y="6639282"/>
              <a:ext cx="2268000" cy="12311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dist" fontAlgn="auto">
                <a:spcAft>
                  <a:spcPts val="0"/>
                </a:spcAft>
              </a:pPr>
              <a:r>
                <a:rPr kumimoji="0" lang="en-US" altLang="ko-KR" sz="8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WiseNe</a:t>
              </a:r>
              <a:r>
                <a:rPr kumimoji="0" lang="en-US" altLang="ko-KR" sz="800" spc="-3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t</a:t>
              </a:r>
              <a:r>
                <a:rPr kumimoji="0" lang="en-US" altLang="ko-KR" sz="800" spc="-3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 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Times New Roman" pitchFamily="18" charset="0"/>
                  <a:ea typeface="삼성긴고딕 Ultralight" pitchFamily="50" charset="-127"/>
                  <a:cs typeface="Times New Roman" pitchFamily="18" charset="0"/>
                </a:rPr>
                <a:t>III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, The Wise Choice For Professionals!</a:t>
              </a:r>
            </a:p>
          </p:txBody>
        </p:sp>
        <p:pic>
          <p:nvPicPr>
            <p:cNvPr id="15" name="Picture 2" descr="C:\Users\Kim Hyein\Desktop\신종인플루엔자 범 부처 사업단 발표 프레젠테이션\작업\2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tretch>
              <a:fillRect/>
            </a:stretch>
          </p:blipFill>
          <p:spPr bwMode="auto">
            <a:xfrm>
              <a:off x="7299156" y="6617030"/>
              <a:ext cx="1577555" cy="16761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70190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61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B783-5771-4C40-B9A6-27767BB38006}" type="datetime1">
              <a:rPr lang="ru-RU" smtClean="0"/>
              <a:t>05.03.2016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B49C-C138-47D5-9C89-796DA2DF3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94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14.png"/>
          <p:cNvPicPr>
            <a:picLocks noChangeAspect="1"/>
          </p:cNvPicPr>
          <p:nvPr/>
        </p:nvPicPr>
        <p:blipFill>
          <a:blip r:embed="rId2" cstate="print">
            <a:lum bright="56000" contrast="14000"/>
          </a:blip>
          <a:srcRect r="32839" b="32839"/>
          <a:stretch>
            <a:fillRect/>
          </a:stretch>
        </p:blipFill>
        <p:spPr>
          <a:xfrm>
            <a:off x="2" y="1116"/>
            <a:ext cx="12191999" cy="6856884"/>
          </a:xfrm>
          <a:prstGeom prst="rect">
            <a:avLst/>
          </a:prstGeom>
        </p:spPr>
      </p:pic>
      <p:pic>
        <p:nvPicPr>
          <p:cNvPr id="14" name="그림 1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0" y="6555106"/>
            <a:ext cx="12192000" cy="314325"/>
            <a:chOff x="-19050" y="6543675"/>
            <a:chExt cx="9163015" cy="314325"/>
          </a:xfrm>
        </p:grpSpPr>
        <p:sp>
          <p:nvSpPr>
            <p:cNvPr id="9" name="직사각형 8"/>
            <p:cNvSpPr/>
            <p:nvPr/>
          </p:nvSpPr>
          <p:spPr>
            <a:xfrm>
              <a:off x="-19050" y="6543675"/>
              <a:ext cx="9163015" cy="3143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제목 3"/>
            <p:cNvSpPr txBox="1">
              <a:spLocks/>
            </p:cNvSpPr>
            <p:nvPr/>
          </p:nvSpPr>
          <p:spPr>
            <a:xfrm>
              <a:off x="248205" y="6639282"/>
              <a:ext cx="2268000" cy="12311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dist" fontAlgn="auto">
                <a:spcAft>
                  <a:spcPts val="0"/>
                </a:spcAft>
              </a:pPr>
              <a:r>
                <a:rPr kumimoji="0" lang="en-US" altLang="ko-KR" sz="8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WiseNe</a:t>
              </a:r>
              <a:r>
                <a:rPr kumimoji="0" lang="en-US" altLang="ko-KR" sz="800" spc="-3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t</a:t>
              </a:r>
              <a:r>
                <a:rPr kumimoji="0" lang="en-US" altLang="ko-KR" sz="800" spc="-3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 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Times New Roman" pitchFamily="18" charset="0"/>
                  <a:ea typeface="삼성긴고딕 Ultralight" pitchFamily="50" charset="-127"/>
                  <a:cs typeface="Times New Roman" pitchFamily="18" charset="0"/>
                </a:rPr>
                <a:t>III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, The Wise Choice For Professionals!</a:t>
              </a:r>
            </a:p>
          </p:txBody>
        </p:sp>
        <p:pic>
          <p:nvPicPr>
            <p:cNvPr id="11" name="Picture 2" descr="C:\Users\Kim Hyein\Desktop\신종인플루엔자 범 부처 사업단 발표 프레젠테이션\작업\2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tretch>
              <a:fillRect/>
            </a:stretch>
          </p:blipFill>
          <p:spPr bwMode="auto">
            <a:xfrm>
              <a:off x="7299156" y="6617030"/>
              <a:ext cx="1577555" cy="16761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1367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  <p:grpSp>
        <p:nvGrpSpPr>
          <p:cNvPr id="2" name="그룹 20"/>
          <p:cNvGrpSpPr/>
          <p:nvPr/>
        </p:nvGrpSpPr>
        <p:grpSpPr>
          <a:xfrm>
            <a:off x="0" y="6555106"/>
            <a:ext cx="12240000" cy="314325"/>
            <a:chOff x="-19050" y="6543675"/>
            <a:chExt cx="9199090" cy="314325"/>
          </a:xfrm>
        </p:grpSpPr>
        <p:sp>
          <p:nvSpPr>
            <p:cNvPr id="22" name="직사각형 21"/>
            <p:cNvSpPr/>
            <p:nvPr/>
          </p:nvSpPr>
          <p:spPr>
            <a:xfrm>
              <a:off x="-19050" y="6543675"/>
              <a:ext cx="9199090" cy="3143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제목 3"/>
            <p:cNvSpPr txBox="1">
              <a:spLocks/>
            </p:cNvSpPr>
            <p:nvPr/>
          </p:nvSpPr>
          <p:spPr>
            <a:xfrm>
              <a:off x="248205" y="6639282"/>
              <a:ext cx="2268000" cy="12311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dist" fontAlgn="auto">
                <a:spcAft>
                  <a:spcPts val="0"/>
                </a:spcAft>
              </a:pPr>
              <a:r>
                <a:rPr kumimoji="0" lang="en-US" altLang="ko-KR" sz="80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WiseNetⅢ, 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The Wise Choice For Professionals!</a:t>
              </a:r>
            </a:p>
          </p:txBody>
        </p:sp>
        <p:pic>
          <p:nvPicPr>
            <p:cNvPr id="24" name="Picture 2" descr="C:\Users\Kim Hyein\Desktop\신종인플루엔자 범 부처 사업단 발표 프레젠테이션\작업\2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/>
            </a:blip>
            <a:stretch>
              <a:fillRect/>
            </a:stretch>
          </p:blipFill>
          <p:spPr bwMode="auto">
            <a:xfrm>
              <a:off x="7299156" y="6617030"/>
              <a:ext cx="1577555" cy="16761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5182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png"/>
          <p:cNvPicPr>
            <a:picLocks noChangeAspect="1"/>
          </p:cNvPicPr>
          <p:nvPr/>
        </p:nvPicPr>
        <p:blipFill>
          <a:blip r:embed="rId6" cstate="print">
            <a:lum bright="2000"/>
          </a:blip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9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png"/>
          <p:cNvPicPr>
            <a:picLocks noChangeAspect="1"/>
          </p:cNvPicPr>
          <p:nvPr/>
        </p:nvPicPr>
        <p:blipFill>
          <a:blip r:embed="rId5" cstate="print">
            <a:lum bright="2000"/>
          </a:blip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9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5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png"/>
          <p:cNvPicPr>
            <a:picLocks noChangeAspect="1"/>
          </p:cNvPicPr>
          <p:nvPr/>
        </p:nvPicPr>
        <p:blipFill>
          <a:blip r:embed="rId5" cstate="print">
            <a:lum bright="2000"/>
          </a:blip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3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-5998"/>
            <a:ext cx="12191218" cy="6865581"/>
          </a:xfrm>
          <a:prstGeom prst="rect">
            <a:avLst/>
          </a:prstGeom>
          <a:solidFill>
            <a:srgbClr val="0F1111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32951" y="4685672"/>
            <a:ext cx="4283469" cy="836739"/>
          </a:xfrm>
        </p:spPr>
        <p:txBody>
          <a:bodyPr>
            <a:noAutofit/>
          </a:bodyPr>
          <a:lstStyle/>
          <a:p>
            <a:pPr algn="r"/>
            <a:r>
              <a:rPr lang="ru-RU" sz="26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Преимущества </a:t>
            </a:r>
            <a:r>
              <a:rPr lang="en-US" sz="26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NVR</a:t>
            </a:r>
            <a:r>
              <a:rPr lang="ru-RU" sz="26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TARGET</a:t>
            </a:r>
            <a:endParaRPr lang="ru-RU" sz="26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112" name="Подзаголовок 2"/>
          <p:cNvSpPr txBox="1">
            <a:spLocks/>
          </p:cNvSpPr>
          <p:nvPr/>
        </p:nvSpPr>
        <p:spPr>
          <a:xfrm>
            <a:off x="7632951" y="5734862"/>
            <a:ext cx="3893059" cy="749814"/>
          </a:xfrm>
          <a:effectLst/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Сравнительный анализ сетевых </a:t>
            </a:r>
            <a:endParaRPr lang="en-US" sz="1600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видеорегистраторов </a:t>
            </a:r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TARGET</a:t>
            </a:r>
            <a:r>
              <a:rPr lang="ru-RU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и </a:t>
            </a:r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HIKVISION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араллелограмм 2"/>
          <p:cNvSpPr/>
          <p:nvPr/>
        </p:nvSpPr>
        <p:spPr>
          <a:xfrm>
            <a:off x="3085216" y="-5999"/>
            <a:ext cx="5063361" cy="6865581"/>
          </a:xfrm>
          <a:prstGeom prst="parallelogram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7F7F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0"/>
            <a:ext cx="6865495" cy="68654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017" y="343240"/>
            <a:ext cx="2292403" cy="3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035716" y="-30113"/>
            <a:ext cx="64742" cy="6888113"/>
          </a:xfrm>
          <a:prstGeom prst="rect">
            <a:avLst/>
          </a:prstGeom>
          <a:solidFill>
            <a:srgbClr val="383B3A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9784" y="5861256"/>
            <a:ext cx="4984351" cy="836739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rgbClr val="0F111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www.target-ip.ru</a:t>
            </a:r>
            <a:endParaRPr lang="ru-RU" sz="2800" dirty="0">
              <a:solidFill>
                <a:srgbClr val="0F111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912" y="238948"/>
            <a:ext cx="2689223" cy="422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r="4589"/>
          <a:stretch/>
        </p:blipFill>
        <p:spPr>
          <a:xfrm>
            <a:off x="-64741" y="-30112"/>
            <a:ext cx="9100458" cy="68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906" y="-390345"/>
            <a:ext cx="5621929" cy="1163619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Содержание</a:t>
            </a:r>
            <a:endParaRPr lang="ru-RU" sz="36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6464" y="2869"/>
            <a:ext cx="12207682" cy="68655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27000"/>
                </a:schemeClr>
              </a:gs>
              <a:gs pos="39000">
                <a:schemeClr val="bg1">
                  <a:lumMod val="85000"/>
                </a:schemeClr>
              </a:gs>
              <a:gs pos="13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10274" y="-14552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2869"/>
            <a:ext cx="9120553" cy="6793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6464" y="6556637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27906" y="-14552"/>
            <a:ext cx="462890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Преимущества </a:t>
            </a:r>
            <a:r>
              <a:rPr lang="en-US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NVR</a:t>
            </a:r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TARGET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144218" y="1018628"/>
            <a:ext cx="11411234" cy="614229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Сравнительный анализ сетевых </a:t>
            </a:r>
            <a:r>
              <a:rPr lang="ru-RU" sz="2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видеорегистраторов </a:t>
            </a:r>
            <a:r>
              <a:rPr lang="en-US" sz="2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r>
              <a:rPr lang="ru-RU" sz="2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и </a:t>
            </a:r>
            <a:r>
              <a:rPr lang="en-US" sz="2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HIKVISION</a:t>
            </a:r>
            <a:endParaRPr lang="ru-RU" sz="24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633486" y="6822417"/>
            <a:ext cx="324052" cy="4571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1666553" y="6556637"/>
            <a:ext cx="365167" cy="31149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2F68AD"/>
                </a:solidFill>
                <a:effectLst/>
                <a:latin typeface="Franklin Gothic Medium" panose="020B0603020102020204" pitchFamily="34" charset="0"/>
              </a:rPr>
              <a:t>2</a:t>
            </a:r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1757632" y="4731620"/>
            <a:ext cx="2294867" cy="1056832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Модели </a:t>
            </a:r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8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TNR-214 LE(P)</a:t>
            </a:r>
            <a:endParaRPr lang="ru-RU" sz="18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TNR-218 LE (P)</a:t>
            </a:r>
          </a:p>
          <a:p>
            <a:pPr algn="l"/>
            <a:endParaRPr lang="ru-RU" dirty="0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7969064" y="4710219"/>
            <a:ext cx="2294867" cy="1099634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Модели </a:t>
            </a:r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HIKVISION</a:t>
            </a:r>
            <a:endParaRPr lang="ru-RU" sz="18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6350">
              <a:lnSpc>
                <a:spcPct val="100000"/>
              </a:lnSpc>
            </a:pPr>
            <a:r>
              <a:rPr lang="en-US" sz="1800" spc="-25" dirty="0" smtClean="0">
                <a:solidFill>
                  <a:schemeClr val="tx1"/>
                </a:solidFill>
                <a:latin typeface="Arial"/>
                <a:cs typeface="Arial"/>
              </a:rPr>
              <a:t>DS</a:t>
            </a:r>
            <a:r>
              <a:rPr lang="en-US" sz="1800" spc="-5" dirty="0" smtClean="0">
                <a:solidFill>
                  <a:schemeClr val="tx1"/>
                </a:solidFill>
                <a:latin typeface="Arial"/>
                <a:cs typeface="Arial"/>
              </a:rPr>
              <a:t>-</a:t>
            </a:r>
            <a:r>
              <a:rPr lang="en-US" sz="1800" spc="-20" dirty="0" smtClean="0">
                <a:solidFill>
                  <a:schemeClr val="tx1"/>
                </a:solidFill>
                <a:latin typeface="Arial"/>
                <a:cs typeface="Arial"/>
              </a:rPr>
              <a:t>7</a:t>
            </a:r>
            <a:r>
              <a:rPr lang="en-US" sz="1800" spc="-15" dirty="0" smtClean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lang="en-US" sz="1800" spc="-20" dirty="0" smtClean="0">
                <a:solidFill>
                  <a:schemeClr val="tx1"/>
                </a:solidFill>
                <a:latin typeface="Arial"/>
                <a:cs typeface="Arial"/>
              </a:rPr>
              <a:t>0</a:t>
            </a:r>
            <a:r>
              <a:rPr lang="en-US" sz="1800" spc="-15" dirty="0" smtClean="0">
                <a:solidFill>
                  <a:schemeClr val="tx1"/>
                </a:solidFill>
                <a:latin typeface="Arial"/>
                <a:cs typeface="Arial"/>
              </a:rPr>
              <a:t>4</a:t>
            </a:r>
            <a:r>
              <a:rPr lang="en-US" sz="1800" spc="-25" dirty="0" smtClean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lang="en-US" sz="1800" spc="-5" dirty="0" smtClean="0">
                <a:solidFill>
                  <a:schemeClr val="tx1"/>
                </a:solidFill>
                <a:latin typeface="Arial"/>
                <a:cs typeface="Arial"/>
              </a:rPr>
              <a:t>I-</a:t>
            </a:r>
            <a:r>
              <a:rPr lang="en-US" sz="1800" spc="-15" dirty="0" smtClean="0">
                <a:solidFill>
                  <a:schemeClr val="tx1"/>
                </a:solidFill>
                <a:latin typeface="Arial"/>
                <a:cs typeface="Arial"/>
              </a:rPr>
              <a:t>SN(/</a:t>
            </a:r>
            <a:r>
              <a:rPr lang="en-US" sz="1800" spc="-15" dirty="0">
                <a:solidFill>
                  <a:schemeClr val="tx1"/>
                </a:solidFill>
                <a:latin typeface="Arial"/>
                <a:cs typeface="Arial"/>
              </a:rPr>
              <a:t>P)</a:t>
            </a:r>
            <a:r>
              <a:rPr lang="en-US" sz="18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en-US" sz="1800" spc="-1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</a:pPr>
            <a:r>
              <a:rPr lang="en-US" sz="1800" spc="-25" dirty="0" smtClean="0">
                <a:solidFill>
                  <a:schemeClr val="tx1"/>
                </a:solidFill>
                <a:latin typeface="Arial"/>
                <a:cs typeface="Arial"/>
              </a:rPr>
              <a:t>DS</a:t>
            </a:r>
            <a:r>
              <a:rPr lang="en-US" sz="1800" spc="-5" dirty="0" smtClean="0">
                <a:solidFill>
                  <a:schemeClr val="tx1"/>
                </a:solidFill>
                <a:latin typeface="Arial"/>
                <a:cs typeface="Arial"/>
              </a:rPr>
              <a:t>-</a:t>
            </a:r>
            <a:r>
              <a:rPr lang="en-US" sz="1800" spc="-20" dirty="0" smtClean="0">
                <a:solidFill>
                  <a:schemeClr val="tx1"/>
                </a:solidFill>
                <a:latin typeface="Arial"/>
                <a:cs typeface="Arial"/>
              </a:rPr>
              <a:t>7</a:t>
            </a:r>
            <a:r>
              <a:rPr lang="en-US" sz="1800" spc="-15" dirty="0" smtClean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lang="en-US" sz="1800" spc="-20" dirty="0" smtClean="0">
                <a:solidFill>
                  <a:schemeClr val="tx1"/>
                </a:solidFill>
                <a:latin typeface="Arial"/>
                <a:cs typeface="Arial"/>
              </a:rPr>
              <a:t>0</a:t>
            </a:r>
            <a:r>
              <a:rPr lang="en-US" sz="1800" spc="-15" dirty="0" smtClean="0">
                <a:solidFill>
                  <a:schemeClr val="tx1"/>
                </a:solidFill>
                <a:latin typeface="Arial"/>
                <a:cs typeface="Arial"/>
              </a:rPr>
              <a:t>8</a:t>
            </a:r>
            <a:r>
              <a:rPr lang="en-US" sz="1800" spc="-25" dirty="0" smtClean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lang="en-US" sz="1800" spc="-5" dirty="0" smtClean="0">
                <a:solidFill>
                  <a:schemeClr val="tx1"/>
                </a:solidFill>
                <a:latin typeface="Arial"/>
                <a:cs typeface="Arial"/>
              </a:rPr>
              <a:t>I-</a:t>
            </a:r>
            <a:r>
              <a:rPr lang="en-US" sz="1800" spc="-15" dirty="0" smtClean="0">
                <a:solidFill>
                  <a:schemeClr val="tx1"/>
                </a:solidFill>
                <a:latin typeface="Arial"/>
                <a:cs typeface="Arial"/>
              </a:rPr>
              <a:t>SN</a:t>
            </a:r>
            <a:r>
              <a:rPr lang="en-US" sz="1800" spc="-15" dirty="0">
                <a:solidFill>
                  <a:schemeClr val="tx1"/>
                </a:solidFill>
                <a:latin typeface="Arial"/>
                <a:cs typeface="Arial"/>
              </a:rPr>
              <a:t>(/P)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ru-RU" dirty="0"/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1416239" y="1740626"/>
            <a:ext cx="3319047" cy="446330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Тип процессора: </a:t>
            </a:r>
            <a:r>
              <a:rPr lang="en-US" sz="20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Hi3535</a:t>
            </a:r>
            <a:endParaRPr lang="ru-RU" dirty="0"/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7625621" y="1740626"/>
            <a:ext cx="3477808" cy="700313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Тип процессора: </a:t>
            </a:r>
            <a:r>
              <a:rPr lang="en-US" sz="20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Hi352</a:t>
            </a:r>
            <a:r>
              <a:rPr lang="ru-RU" sz="20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0</a:t>
            </a:r>
            <a:r>
              <a:rPr lang="en-US" sz="20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 </a:t>
            </a:r>
            <a:r>
              <a:rPr lang="ru-RU" sz="20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80" y="2504848"/>
            <a:ext cx="3223570" cy="23026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21" y="2169402"/>
            <a:ext cx="2973553" cy="297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16464" y="-4043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2"/>
          <p:cNvSpPr/>
          <p:nvPr/>
        </p:nvSpPr>
        <p:spPr>
          <a:xfrm>
            <a:off x="0" y="-6932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24451"/>
            <a:ext cx="9120553" cy="6793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-16464" y="6556637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633486" y="6822417"/>
            <a:ext cx="324052" cy="4571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666553" y="6556637"/>
            <a:ext cx="365167" cy="31149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2F68AD"/>
                </a:solidFill>
                <a:effectLst/>
                <a:latin typeface="Franklin Gothic Medium" panose="020B0603020102020204" pitchFamily="34" charset="0"/>
              </a:rPr>
              <a:t>3</a:t>
            </a:r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532794" y="881731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Сравнение типов процессоров</a:t>
            </a:r>
            <a:endParaRPr lang="ru-RU" sz="26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664164"/>
              </p:ext>
            </p:extLst>
          </p:nvPr>
        </p:nvGraphicFramePr>
        <p:xfrm>
          <a:off x="1032298" y="1809992"/>
          <a:ext cx="10127404" cy="2568382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289689">
                  <a:extLst>
                    <a:ext uri="{9D8B030D-6E8A-4147-A177-3AD203B41FA5}">
                      <a16:colId xmlns:a16="http://schemas.microsoft.com/office/drawing/2014/main" xmlns="" val="1849844703"/>
                    </a:ext>
                  </a:extLst>
                </a:gridCol>
                <a:gridCol w="4145613">
                  <a:extLst>
                    <a:ext uri="{9D8B030D-6E8A-4147-A177-3AD203B41FA5}">
                      <a16:colId xmlns:a16="http://schemas.microsoft.com/office/drawing/2014/main" xmlns="" val="3124005956"/>
                    </a:ext>
                  </a:extLst>
                </a:gridCol>
                <a:gridCol w="3692102">
                  <a:extLst>
                    <a:ext uri="{9D8B030D-6E8A-4147-A177-3AD203B41FA5}">
                      <a16:colId xmlns:a16="http://schemas.microsoft.com/office/drawing/2014/main" xmlns="" val="3703430829"/>
                    </a:ext>
                  </a:extLst>
                </a:gridCol>
              </a:tblGrid>
              <a:tr h="78535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Модель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Hi352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(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используется в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NVR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HIKVISION)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Hi3535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(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используется в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NVR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TARGET)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592672"/>
                  </a:ext>
                </a:extLst>
              </a:tr>
              <a:tr h="891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Частота</a:t>
                      </a:r>
                      <a:endParaRPr lang="ru-RU" sz="1800" b="1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660 MHz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GHz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9878404"/>
                  </a:ext>
                </a:extLst>
              </a:tr>
              <a:tr h="891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SATA</a:t>
                      </a:r>
                      <a:endParaRPr lang="ru-RU" sz="1800" b="1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sz="1800" b="1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SATA 2.5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SATA 3.0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6790021"/>
                  </a:ext>
                </a:extLst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227906" y="-14552"/>
            <a:ext cx="462890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Преимущества </a:t>
            </a:r>
            <a:r>
              <a:rPr lang="en-US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NVR</a:t>
            </a:r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TARGET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/>
          <p:cNvSpPr/>
          <p:nvPr/>
        </p:nvSpPr>
        <p:spPr>
          <a:xfrm>
            <a:off x="-17244" y="659854"/>
            <a:ext cx="6836686" cy="41144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85000"/>
                  <a:alpha val="78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-16464" y="-4043"/>
            <a:ext cx="12207682" cy="686204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12"/>
          <p:cNvSpPr/>
          <p:nvPr/>
        </p:nvSpPr>
        <p:spPr>
          <a:xfrm>
            <a:off x="-17245" y="259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19400"/>
            <a:ext cx="9120553" cy="67934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16464" y="6556637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1633486" y="6822417"/>
            <a:ext cx="324052" cy="4571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1666553" y="6556637"/>
            <a:ext cx="365167" cy="31149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2F68AD"/>
                </a:solidFill>
                <a:effectLst/>
                <a:latin typeface="Franklin Gothic Medium" panose="020B0603020102020204" pitchFamily="34" charset="0"/>
              </a:rPr>
              <a:t>4</a:t>
            </a:r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67285" y="729266"/>
            <a:ext cx="7974586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Одновременное отображение камер/ </a:t>
            </a:r>
            <a:r>
              <a:rPr lang="en-US" sz="26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HIKVISION</a:t>
            </a:r>
            <a:endParaRPr lang="ru-RU" sz="26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8142" y="1419811"/>
            <a:ext cx="5466535" cy="1681881"/>
            <a:chOff x="48142" y="1370824"/>
            <a:chExt cx="5466535" cy="168188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42" y="1386653"/>
              <a:ext cx="2613415" cy="1666052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900702" y="1370824"/>
              <a:ext cx="4613975" cy="1678683"/>
              <a:chOff x="882132" y="1386653"/>
              <a:chExt cx="4613975" cy="1678683"/>
            </a:xfrm>
          </p:grpSpPr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132" y="1399284"/>
                <a:ext cx="2613415" cy="1666052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2412" y="1399284"/>
                <a:ext cx="2613415" cy="1666052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2692" y="1386653"/>
                <a:ext cx="2613415" cy="1666052"/>
              </a:xfrm>
              <a:prstGeom prst="rect">
                <a:avLst/>
              </a:prstGeom>
            </p:spPr>
          </p:pic>
        </p:grp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70" y="2818531"/>
            <a:ext cx="2973553" cy="2973553"/>
          </a:xfrm>
          <a:prstGeom prst="rect">
            <a:avLst/>
          </a:prstGeom>
        </p:spPr>
      </p:pic>
      <p:sp>
        <p:nvSpPr>
          <p:cNvPr id="6" name="Плюс 5"/>
          <p:cNvSpPr/>
          <p:nvPr/>
        </p:nvSpPr>
        <p:spPr>
          <a:xfrm>
            <a:off x="2122638" y="2698461"/>
            <a:ext cx="748567" cy="748567"/>
          </a:xfrm>
          <a:prstGeom prst="mathPlus">
            <a:avLst/>
          </a:prstGeom>
          <a:gradFill flip="none" rotWithShape="1">
            <a:gsLst>
              <a:gs pos="21000">
                <a:schemeClr val="bg1">
                  <a:lumMod val="95000"/>
                </a:schemeClr>
              </a:gs>
              <a:gs pos="13000">
                <a:srgbClr val="EFEFEF"/>
              </a:gs>
              <a:gs pos="46000">
                <a:schemeClr val="bg1">
                  <a:lumMod val="7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дзаголовок 2"/>
          <p:cNvSpPr txBox="1">
            <a:spLocks/>
          </p:cNvSpPr>
          <p:nvPr/>
        </p:nvSpPr>
        <p:spPr>
          <a:xfrm>
            <a:off x="992773" y="5661638"/>
            <a:ext cx="9768997" cy="705445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При подключении четырех </a:t>
            </a:r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IP</a:t>
            </a:r>
            <a:r>
              <a:rPr lang="ru-RU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камер </a:t>
            </a:r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Full HD</a:t>
            </a:r>
            <a:r>
              <a:rPr lang="ru-RU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сетевой видеорегистратор </a:t>
            </a:r>
            <a:r>
              <a:rPr lang="en-US" sz="18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HIKVISION</a:t>
            </a:r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ru-RU" sz="18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позволяет одновременно отображать</a:t>
            </a:r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видео в разрешении </a:t>
            </a:r>
            <a:r>
              <a:rPr lang="en-US" sz="18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Full HD</a:t>
            </a:r>
            <a:r>
              <a:rPr lang="ru-RU" sz="18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только с двух камер</a:t>
            </a:r>
            <a:r>
              <a:rPr lang="ru-RU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ru-RU" dirty="0"/>
          </a:p>
        </p:txBody>
      </p:sp>
      <p:sp>
        <p:nvSpPr>
          <p:cNvPr id="40" name="object 5"/>
          <p:cNvSpPr/>
          <p:nvPr/>
        </p:nvSpPr>
        <p:spPr>
          <a:xfrm>
            <a:off x="7659392" y="1429690"/>
            <a:ext cx="3773424" cy="37882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4904523" y="2725317"/>
            <a:ext cx="2360919" cy="1662800"/>
          </a:xfrm>
          <a:prstGeom prst="stripedRightArrow">
            <a:avLst/>
          </a:prstGeom>
          <a:gradFill>
            <a:gsLst>
              <a:gs pos="21000">
                <a:schemeClr val="bg1">
                  <a:lumMod val="95000"/>
                </a:schemeClr>
              </a:gs>
              <a:gs pos="13000">
                <a:srgbClr val="EFEFEF"/>
              </a:gs>
              <a:gs pos="46000">
                <a:schemeClr val="bg1">
                  <a:lumMod val="7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6954617" y="4868653"/>
            <a:ext cx="4552439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solidFill>
                  <a:srgbClr val="FF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Full HD </a:t>
            </a:r>
            <a:r>
              <a:rPr lang="ru-RU" sz="2600" b="1" dirty="0" smtClean="0">
                <a:solidFill>
                  <a:srgbClr val="FF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только 2</a:t>
            </a:r>
            <a:r>
              <a:rPr lang="en-US" sz="2600" b="1" dirty="0" smtClean="0">
                <a:solidFill>
                  <a:srgbClr val="FF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IP</a:t>
            </a:r>
            <a:r>
              <a:rPr lang="ru-RU" sz="2600" b="1" dirty="0" smtClean="0">
                <a:solidFill>
                  <a:srgbClr val="FF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камеры</a:t>
            </a:r>
            <a:endParaRPr lang="ru-RU" sz="2600" b="1" dirty="0">
              <a:solidFill>
                <a:srgbClr val="FF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227906" y="-14552"/>
            <a:ext cx="462890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Преимущества </a:t>
            </a:r>
            <a:r>
              <a:rPr lang="en-US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NVR</a:t>
            </a:r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TARGET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42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/>
          <p:cNvSpPr/>
          <p:nvPr/>
        </p:nvSpPr>
        <p:spPr>
          <a:xfrm>
            <a:off x="-17244" y="659854"/>
            <a:ext cx="6836686" cy="41144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85000"/>
                  <a:alpha val="78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-16464" y="-4043"/>
            <a:ext cx="12207682" cy="686204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12"/>
          <p:cNvSpPr/>
          <p:nvPr/>
        </p:nvSpPr>
        <p:spPr>
          <a:xfrm>
            <a:off x="-17245" y="259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19400"/>
            <a:ext cx="9120553" cy="67934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16464" y="6556637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1633486" y="6822417"/>
            <a:ext cx="324052" cy="4571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1666553" y="6556637"/>
            <a:ext cx="365167" cy="31149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2F68AD"/>
                </a:solidFill>
                <a:effectLst/>
                <a:latin typeface="Franklin Gothic Medium" panose="020B0603020102020204" pitchFamily="34" charset="0"/>
              </a:rPr>
              <a:t>5</a:t>
            </a:r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67285" y="729266"/>
            <a:ext cx="7974586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Одновременное отображение камер/ </a:t>
            </a:r>
            <a:r>
              <a:rPr lang="en-US" sz="26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26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8142" y="1419811"/>
            <a:ext cx="5466535" cy="1681881"/>
            <a:chOff x="48142" y="1370824"/>
            <a:chExt cx="5466535" cy="168188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42" y="1386653"/>
              <a:ext cx="2613415" cy="1666052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900702" y="1370824"/>
              <a:ext cx="4613975" cy="1678683"/>
              <a:chOff x="882132" y="1386653"/>
              <a:chExt cx="4613975" cy="1678683"/>
            </a:xfrm>
          </p:grpSpPr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132" y="1399284"/>
                <a:ext cx="2613415" cy="1666052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2412" y="1399284"/>
                <a:ext cx="2613415" cy="1666052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2692" y="1386653"/>
                <a:ext cx="2613415" cy="1666052"/>
              </a:xfrm>
              <a:prstGeom prst="rect">
                <a:avLst/>
              </a:prstGeom>
            </p:spPr>
          </p:pic>
        </p:grpSp>
      </p:grpSp>
      <p:sp>
        <p:nvSpPr>
          <p:cNvPr id="6" name="Плюс 5"/>
          <p:cNvSpPr/>
          <p:nvPr/>
        </p:nvSpPr>
        <p:spPr>
          <a:xfrm>
            <a:off x="2122638" y="2698461"/>
            <a:ext cx="748567" cy="748567"/>
          </a:xfrm>
          <a:prstGeom prst="mathPlus">
            <a:avLst/>
          </a:prstGeom>
          <a:gradFill flip="none" rotWithShape="1">
            <a:gsLst>
              <a:gs pos="21000">
                <a:schemeClr val="bg1">
                  <a:lumMod val="95000"/>
                </a:schemeClr>
              </a:gs>
              <a:gs pos="13000">
                <a:srgbClr val="EFEFEF"/>
              </a:gs>
              <a:gs pos="46000">
                <a:schemeClr val="bg1">
                  <a:lumMod val="7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дзаголовок 2"/>
          <p:cNvSpPr txBox="1">
            <a:spLocks/>
          </p:cNvSpPr>
          <p:nvPr/>
        </p:nvSpPr>
        <p:spPr>
          <a:xfrm>
            <a:off x="992773" y="5661638"/>
            <a:ext cx="9768997" cy="705445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При подключении четырех </a:t>
            </a:r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IP</a:t>
            </a:r>
            <a:r>
              <a:rPr lang="ru-RU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камер </a:t>
            </a:r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Full HD</a:t>
            </a:r>
            <a:r>
              <a:rPr lang="ru-RU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сетевой видеорегистратор </a:t>
            </a:r>
            <a:r>
              <a:rPr lang="en-US" sz="18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ru-RU" sz="18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позволяет одновременно отображать</a:t>
            </a:r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видео в разрешении </a:t>
            </a:r>
            <a:r>
              <a:rPr lang="en-US" sz="18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Full HD</a:t>
            </a:r>
            <a:r>
              <a:rPr lang="ru-RU" sz="18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с четырех камер</a:t>
            </a:r>
            <a:r>
              <a:rPr lang="ru-RU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ru-RU" dirty="0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4904523" y="2725317"/>
            <a:ext cx="2360919" cy="1662800"/>
          </a:xfrm>
          <a:prstGeom prst="stripedRightArrow">
            <a:avLst/>
          </a:prstGeom>
          <a:gradFill>
            <a:gsLst>
              <a:gs pos="21000">
                <a:schemeClr val="bg1">
                  <a:lumMod val="95000"/>
                </a:schemeClr>
              </a:gs>
              <a:gs pos="13000">
                <a:srgbClr val="EFEFEF"/>
              </a:gs>
              <a:gs pos="46000">
                <a:schemeClr val="bg1">
                  <a:lumMod val="7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45" y="3404800"/>
            <a:ext cx="3223570" cy="2302661"/>
          </a:xfrm>
          <a:prstGeom prst="rect">
            <a:avLst/>
          </a:prstGeom>
        </p:spPr>
      </p:pic>
      <p:sp>
        <p:nvSpPr>
          <p:cNvPr id="36" name="object 5"/>
          <p:cNvSpPr/>
          <p:nvPr/>
        </p:nvSpPr>
        <p:spPr>
          <a:xfrm>
            <a:off x="7921120" y="1709887"/>
            <a:ext cx="3614420" cy="36285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7925038" y="4915698"/>
            <a:ext cx="328945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solidFill>
                  <a:srgbClr val="00B05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Full HD 4 IP</a:t>
            </a:r>
            <a:r>
              <a:rPr lang="ru-RU" sz="2600" b="1" dirty="0" smtClean="0">
                <a:solidFill>
                  <a:srgbClr val="00B05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камеры</a:t>
            </a:r>
            <a:endParaRPr lang="ru-RU" sz="2600" b="1" dirty="0">
              <a:solidFill>
                <a:srgbClr val="00B05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227906" y="-14552"/>
            <a:ext cx="462890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Преимущества </a:t>
            </a:r>
            <a:r>
              <a:rPr lang="en-US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NVR</a:t>
            </a:r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TARGET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-16464" y="-4043"/>
            <a:ext cx="12207682" cy="686204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-17243" y="659854"/>
            <a:ext cx="6710958" cy="3832737"/>
          </a:xfrm>
          <a:custGeom>
            <a:avLst/>
            <a:gdLst>
              <a:gd name="connsiteX0" fmla="*/ 0 w 5768849"/>
              <a:gd name="connsiteY0" fmla="*/ 0 h 3832737"/>
              <a:gd name="connsiteX1" fmla="*/ 5768849 w 5768849"/>
              <a:gd name="connsiteY1" fmla="*/ 0 h 3832737"/>
              <a:gd name="connsiteX2" fmla="*/ 5768849 w 5768849"/>
              <a:gd name="connsiteY2" fmla="*/ 3832737 h 3832737"/>
              <a:gd name="connsiteX3" fmla="*/ 0 w 5768849"/>
              <a:gd name="connsiteY3" fmla="*/ 3832737 h 3832737"/>
              <a:gd name="connsiteX4" fmla="*/ 0 w 5768849"/>
              <a:gd name="connsiteY4" fmla="*/ 0 h 3832737"/>
              <a:gd name="connsiteX0" fmla="*/ 0 w 6710958"/>
              <a:gd name="connsiteY0" fmla="*/ 0 h 3832737"/>
              <a:gd name="connsiteX1" fmla="*/ 6710958 w 6710958"/>
              <a:gd name="connsiteY1" fmla="*/ 0 h 3832737"/>
              <a:gd name="connsiteX2" fmla="*/ 5768849 w 6710958"/>
              <a:gd name="connsiteY2" fmla="*/ 3832737 h 3832737"/>
              <a:gd name="connsiteX3" fmla="*/ 0 w 6710958"/>
              <a:gd name="connsiteY3" fmla="*/ 3832737 h 3832737"/>
              <a:gd name="connsiteX4" fmla="*/ 0 w 6710958"/>
              <a:gd name="connsiteY4" fmla="*/ 0 h 383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0958" h="3832737">
                <a:moveTo>
                  <a:pt x="0" y="0"/>
                </a:moveTo>
                <a:lnTo>
                  <a:pt x="6710958" y="0"/>
                </a:lnTo>
                <a:lnTo>
                  <a:pt x="5768849" y="3832737"/>
                </a:lnTo>
                <a:lnTo>
                  <a:pt x="0" y="383273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9000">
                <a:schemeClr val="bg1">
                  <a:lumMod val="95000"/>
                  <a:alpha val="0"/>
                </a:schemeClr>
              </a:gs>
              <a:gs pos="34000">
                <a:schemeClr val="bg1">
                  <a:lumMod val="85000"/>
                  <a:alpha val="78000"/>
                </a:schemeClr>
              </a:gs>
              <a:gs pos="94000">
                <a:schemeClr val="bg1">
                  <a:lumMod val="75000"/>
                  <a:alpha val="1000"/>
                </a:schemeClr>
              </a:gs>
              <a:gs pos="85000">
                <a:schemeClr val="bg1">
                  <a:lumMod val="65000"/>
                  <a:alpha val="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12"/>
          <p:cNvSpPr/>
          <p:nvPr/>
        </p:nvSpPr>
        <p:spPr>
          <a:xfrm>
            <a:off x="-17245" y="259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19400"/>
            <a:ext cx="9120553" cy="67934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16464" y="6556637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1633486" y="6822417"/>
            <a:ext cx="324052" cy="4571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1666553" y="6556637"/>
            <a:ext cx="365167" cy="31149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2F68AD"/>
                </a:solidFill>
                <a:effectLst/>
                <a:latin typeface="Franklin Gothic Medium" panose="020B0603020102020204" pitchFamily="34" charset="0"/>
              </a:rPr>
              <a:t>6</a:t>
            </a:r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36026" y="571722"/>
            <a:ext cx="7974586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Поддержка жесткого диска</a:t>
            </a:r>
            <a:endParaRPr lang="ru-RU" sz="26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9" name="Подзаголовок 2"/>
          <p:cNvSpPr txBox="1">
            <a:spLocks/>
          </p:cNvSpPr>
          <p:nvPr/>
        </p:nvSpPr>
        <p:spPr>
          <a:xfrm>
            <a:off x="850795" y="5584484"/>
            <a:ext cx="4034194" cy="644599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Большая вероятность потери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видео кадров, затормаживание видео.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86" y="1533435"/>
            <a:ext cx="3223570" cy="2302661"/>
          </a:xfrm>
          <a:prstGeom prst="rect">
            <a:avLst/>
          </a:prstGeom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227906" y="-14552"/>
            <a:ext cx="462890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Преимущества </a:t>
            </a:r>
            <a:r>
              <a:rPr lang="en-US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NVR</a:t>
            </a:r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TARGET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31" name="object 4"/>
          <p:cNvSpPr/>
          <p:nvPr/>
        </p:nvSpPr>
        <p:spPr>
          <a:xfrm>
            <a:off x="5026967" y="3997257"/>
            <a:ext cx="1522194" cy="14175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16" y="1149614"/>
            <a:ext cx="2973553" cy="2973553"/>
          </a:xfrm>
          <a:prstGeom prst="rect">
            <a:avLst/>
          </a:prstGeom>
        </p:spPr>
      </p:pic>
      <p:sp>
        <p:nvSpPr>
          <p:cNvPr id="35" name="Подзаголовок 2"/>
          <p:cNvSpPr txBox="1">
            <a:spLocks/>
          </p:cNvSpPr>
          <p:nvPr/>
        </p:nvSpPr>
        <p:spPr>
          <a:xfrm>
            <a:off x="8065698" y="1258039"/>
            <a:ext cx="2476547" cy="373685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8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1629619" y="1346592"/>
            <a:ext cx="2476547" cy="373685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HIKVISION</a:t>
            </a:r>
            <a:endParaRPr lang="ru-RU" sz="18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1161161" y="3635794"/>
            <a:ext cx="3413463" cy="373685"/>
          </a:xfrm>
        </p:spPr>
        <p:txBody>
          <a:bodyPr anchor="t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Поддержка только </a:t>
            </a:r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SATA 2.5</a:t>
            </a:r>
            <a:endParaRPr lang="ru-RU" sz="18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4451" y="4529796"/>
            <a:ext cx="542516" cy="6511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7000">
                <a:srgbClr val="00B050"/>
              </a:gs>
              <a:gs pos="97000">
                <a:srgbClr val="00B05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8065698" y="3589139"/>
            <a:ext cx="2476547" cy="373685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Поддержка </a:t>
            </a:r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SATA 3.0</a:t>
            </a:r>
            <a:endParaRPr lang="ru-RU" sz="18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29800" y="4529796"/>
            <a:ext cx="3391783" cy="6511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7000">
                <a:srgbClr val="00B050"/>
              </a:gs>
              <a:gs pos="97000">
                <a:srgbClr val="00B05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2741919" y="4598755"/>
            <a:ext cx="2136233" cy="513246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Скорость записи</a:t>
            </a:r>
          </a:p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до 300 Мб/сек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9826260" y="4598755"/>
            <a:ext cx="1521140" cy="513246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Скорость записи</a:t>
            </a:r>
          </a:p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до 1Гб/сек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7" name="Подзаголовок 2"/>
          <p:cNvSpPr txBox="1">
            <a:spLocks/>
          </p:cNvSpPr>
          <p:nvPr/>
        </p:nvSpPr>
        <p:spPr>
          <a:xfrm>
            <a:off x="7106194" y="5587918"/>
            <a:ext cx="4395555" cy="644599"/>
          </a:xfrm>
        </p:spPr>
        <p:txBody>
          <a:bodyPr anchor="t">
            <a:normAutofit fontScale="925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Высокая скорость воспроизведения видеоархива, высокая надежность записи видеоархива </a:t>
            </a:r>
          </a:p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без потери кадров.</a:t>
            </a:r>
            <a:endParaRPr lang="en-US" sz="15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-16464" y="-4043"/>
            <a:ext cx="12207682" cy="686204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-17243" y="659854"/>
            <a:ext cx="6710958" cy="3832737"/>
          </a:xfrm>
          <a:custGeom>
            <a:avLst/>
            <a:gdLst>
              <a:gd name="connsiteX0" fmla="*/ 0 w 5768849"/>
              <a:gd name="connsiteY0" fmla="*/ 0 h 3832737"/>
              <a:gd name="connsiteX1" fmla="*/ 5768849 w 5768849"/>
              <a:gd name="connsiteY1" fmla="*/ 0 h 3832737"/>
              <a:gd name="connsiteX2" fmla="*/ 5768849 w 5768849"/>
              <a:gd name="connsiteY2" fmla="*/ 3832737 h 3832737"/>
              <a:gd name="connsiteX3" fmla="*/ 0 w 5768849"/>
              <a:gd name="connsiteY3" fmla="*/ 3832737 h 3832737"/>
              <a:gd name="connsiteX4" fmla="*/ 0 w 5768849"/>
              <a:gd name="connsiteY4" fmla="*/ 0 h 3832737"/>
              <a:gd name="connsiteX0" fmla="*/ 0 w 6710958"/>
              <a:gd name="connsiteY0" fmla="*/ 0 h 3832737"/>
              <a:gd name="connsiteX1" fmla="*/ 6710958 w 6710958"/>
              <a:gd name="connsiteY1" fmla="*/ 0 h 3832737"/>
              <a:gd name="connsiteX2" fmla="*/ 5768849 w 6710958"/>
              <a:gd name="connsiteY2" fmla="*/ 3832737 h 3832737"/>
              <a:gd name="connsiteX3" fmla="*/ 0 w 6710958"/>
              <a:gd name="connsiteY3" fmla="*/ 3832737 h 3832737"/>
              <a:gd name="connsiteX4" fmla="*/ 0 w 6710958"/>
              <a:gd name="connsiteY4" fmla="*/ 0 h 383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0958" h="3832737">
                <a:moveTo>
                  <a:pt x="0" y="0"/>
                </a:moveTo>
                <a:lnTo>
                  <a:pt x="6710958" y="0"/>
                </a:lnTo>
                <a:lnTo>
                  <a:pt x="5768849" y="3832737"/>
                </a:lnTo>
                <a:lnTo>
                  <a:pt x="0" y="383273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9000">
                <a:schemeClr val="bg1">
                  <a:lumMod val="95000"/>
                  <a:alpha val="0"/>
                </a:schemeClr>
              </a:gs>
              <a:gs pos="35000">
                <a:schemeClr val="bg1">
                  <a:lumMod val="85000"/>
                  <a:alpha val="78000"/>
                </a:schemeClr>
              </a:gs>
              <a:gs pos="94000">
                <a:schemeClr val="bg1">
                  <a:lumMod val="75000"/>
                  <a:alpha val="1000"/>
                </a:schemeClr>
              </a:gs>
              <a:gs pos="79000">
                <a:schemeClr val="bg1">
                  <a:lumMod val="65000"/>
                  <a:alpha val="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12"/>
          <p:cNvSpPr/>
          <p:nvPr/>
        </p:nvSpPr>
        <p:spPr>
          <a:xfrm>
            <a:off x="-17245" y="259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19400"/>
            <a:ext cx="9120553" cy="67934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16464" y="6556637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1633486" y="6822417"/>
            <a:ext cx="324052" cy="4571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1666553" y="6556637"/>
            <a:ext cx="365167" cy="31149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2F68AD"/>
                </a:solidFill>
                <a:effectLst/>
                <a:latin typeface="Franklin Gothic Medium" panose="020B0603020102020204" pitchFamily="34" charset="0"/>
              </a:rPr>
              <a:t>7</a:t>
            </a:r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36026" y="571722"/>
            <a:ext cx="7974586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Разъем</a:t>
            </a:r>
            <a:r>
              <a:rPr lang="en-US" sz="26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USB</a:t>
            </a:r>
            <a:endParaRPr lang="ru-RU" sz="26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42" y="1645688"/>
            <a:ext cx="1499819" cy="1071351"/>
          </a:xfrm>
          <a:prstGeom prst="rect">
            <a:avLst/>
          </a:prstGeom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227906" y="-14552"/>
            <a:ext cx="462890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Преимущества </a:t>
            </a:r>
            <a:r>
              <a:rPr lang="en-US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NVR</a:t>
            </a:r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TARGET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35" name="Подзаголовок 2"/>
          <p:cNvSpPr txBox="1">
            <a:spLocks/>
          </p:cNvSpPr>
          <p:nvPr/>
        </p:nvSpPr>
        <p:spPr>
          <a:xfrm>
            <a:off x="8065698" y="1302316"/>
            <a:ext cx="2476547" cy="373685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8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1629619" y="1302316"/>
            <a:ext cx="2476547" cy="373685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HIKVISION</a:t>
            </a:r>
            <a:endParaRPr lang="ru-RU" sz="18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9361744" y="5169485"/>
            <a:ext cx="1238274" cy="373685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USB 3.0</a:t>
            </a:r>
            <a:endParaRPr lang="ru-RU" sz="18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7" name="Подзаголовок 2"/>
          <p:cNvSpPr txBox="1">
            <a:spLocks/>
          </p:cNvSpPr>
          <p:nvPr/>
        </p:nvSpPr>
        <p:spPr>
          <a:xfrm>
            <a:off x="7227663" y="5714244"/>
            <a:ext cx="4395555" cy="644599"/>
          </a:xfrm>
        </p:spPr>
        <p:txBody>
          <a:bodyPr anchor="t">
            <a:normAutofit fontScale="925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сетевых видеорегистраторах </a:t>
            </a:r>
            <a:r>
              <a:rPr lang="en-US" sz="15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используется </a:t>
            </a: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USB 3.0</a:t>
            </a: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который обеспечивает </a:t>
            </a:r>
          </a:p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быструю и высокую скорость копирования.</a:t>
            </a:r>
            <a:endParaRPr lang="en-US" sz="15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ru-RU" dirty="0"/>
          </a:p>
        </p:txBody>
      </p:sp>
      <p:sp>
        <p:nvSpPr>
          <p:cNvPr id="25" name="object 2"/>
          <p:cNvSpPr/>
          <p:nvPr/>
        </p:nvSpPr>
        <p:spPr>
          <a:xfrm>
            <a:off x="8851120" y="2814661"/>
            <a:ext cx="2365658" cy="1244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8" t="5312" r="22893" b="9082"/>
          <a:stretch/>
        </p:blipFill>
        <p:spPr>
          <a:xfrm>
            <a:off x="1269020" y="2814661"/>
            <a:ext cx="3105656" cy="1170593"/>
          </a:xfrm>
          <a:prstGeom prst="rect">
            <a:avLst/>
          </a:prstGeom>
        </p:spPr>
      </p:pic>
      <p:sp>
        <p:nvSpPr>
          <p:cNvPr id="43" name="Выгнутая вниз стрелка 42"/>
          <p:cNvSpPr/>
          <p:nvPr/>
        </p:nvSpPr>
        <p:spPr>
          <a:xfrm rot="899787" flipV="1">
            <a:off x="1390957" y="1882011"/>
            <a:ext cx="2557177" cy="1121872"/>
          </a:xfrm>
          <a:prstGeom prst="curvedUpArrow">
            <a:avLst>
              <a:gd name="adj1" fmla="val 21749"/>
              <a:gd name="adj2" fmla="val 60774"/>
              <a:gd name="adj3" fmla="val 37824"/>
            </a:avLst>
          </a:prstGeom>
          <a:gradFill flip="none" rotWithShape="1">
            <a:gsLst>
              <a:gs pos="38000">
                <a:schemeClr val="bg1">
                  <a:lumMod val="85000"/>
                </a:schemeClr>
              </a:gs>
              <a:gs pos="17000">
                <a:srgbClr val="F1F1F1">
                  <a:alpha val="30000"/>
                </a:srgbClr>
              </a:gs>
              <a:gs pos="0">
                <a:schemeClr val="bg1">
                  <a:alpha val="5000"/>
                </a:schemeClr>
              </a:gs>
              <a:gs pos="62000">
                <a:schemeClr val="bg1">
                  <a:lumMod val="95000"/>
                </a:schemeClr>
              </a:gs>
              <a:gs pos="100000">
                <a:schemeClr val="bg1">
                  <a:lumMod val="4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object 10"/>
          <p:cNvSpPr/>
          <p:nvPr/>
        </p:nvSpPr>
        <p:spPr>
          <a:xfrm>
            <a:off x="9609496" y="3634584"/>
            <a:ext cx="742769" cy="17150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10"/>
          <p:cNvSpPr/>
          <p:nvPr/>
        </p:nvSpPr>
        <p:spPr>
          <a:xfrm>
            <a:off x="3215129" y="3595902"/>
            <a:ext cx="742769" cy="17150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Подзаголовок 2"/>
          <p:cNvSpPr txBox="1">
            <a:spLocks/>
          </p:cNvSpPr>
          <p:nvPr/>
        </p:nvSpPr>
        <p:spPr>
          <a:xfrm>
            <a:off x="2967376" y="5155627"/>
            <a:ext cx="1238274" cy="373685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USB 2.0</a:t>
            </a:r>
            <a:endParaRPr lang="ru-RU" sz="18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0" name="Подзаголовок 2"/>
          <p:cNvSpPr txBox="1">
            <a:spLocks/>
          </p:cNvSpPr>
          <p:nvPr/>
        </p:nvSpPr>
        <p:spPr>
          <a:xfrm>
            <a:off x="344581" y="5714244"/>
            <a:ext cx="4395555" cy="644599"/>
          </a:xfrm>
        </p:spPr>
        <p:txBody>
          <a:bodyPr anchor="t">
            <a:normAutofit fontScale="925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сетевых видеорегистраторах </a:t>
            </a: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HIKVISION</a:t>
            </a: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используется только </a:t>
            </a: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USB </a:t>
            </a: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</a:t>
            </a: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.0</a:t>
            </a: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скорость копирования намного ниже.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552056" y="4126754"/>
            <a:ext cx="1649856" cy="1587148"/>
            <a:chOff x="5401234" y="4691122"/>
            <a:chExt cx="1649856" cy="1587148"/>
          </a:xfrm>
        </p:grpSpPr>
        <p:sp>
          <p:nvSpPr>
            <p:cNvPr id="51" name="object 6"/>
            <p:cNvSpPr/>
            <p:nvPr/>
          </p:nvSpPr>
          <p:spPr>
            <a:xfrm>
              <a:off x="5401234" y="4691122"/>
              <a:ext cx="1649856" cy="138861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2" name="Подзаголовок 2"/>
            <p:cNvSpPr txBox="1">
              <a:spLocks/>
            </p:cNvSpPr>
            <p:nvPr/>
          </p:nvSpPr>
          <p:spPr>
            <a:xfrm>
              <a:off x="5481884" y="6019957"/>
              <a:ext cx="1488557" cy="258313"/>
            </a:xfrm>
          </p:spPr>
          <p:txBody>
            <a:bodyPr anchor="t">
              <a:noAutofit/>
            </a:bodyPr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400000" scaled="0"/>
                    <a:tileRect/>
                  </a:gra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b="1" dirty="0" smtClean="0">
                  <a:solidFill>
                    <a:schemeClr val="tx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Видео 30 Гб</a:t>
              </a:r>
            </a:p>
          </p:txBody>
        </p:sp>
      </p:grpSp>
      <p:sp>
        <p:nvSpPr>
          <p:cNvPr id="7" name="Штриховая стрелка вправо 6"/>
          <p:cNvSpPr/>
          <p:nvPr/>
        </p:nvSpPr>
        <p:spPr>
          <a:xfrm>
            <a:off x="7253879" y="4572296"/>
            <a:ext cx="1503486" cy="784031"/>
          </a:xfrm>
          <a:prstGeom prst="stripedRightArrow">
            <a:avLst/>
          </a:prstGeom>
          <a:gradFill>
            <a:gsLst>
              <a:gs pos="0">
                <a:schemeClr val="bg1">
                  <a:lumMod val="85000"/>
                  <a:alpha val="78000"/>
                </a:schemeClr>
              </a:gs>
              <a:gs pos="94000">
                <a:schemeClr val="tx1">
                  <a:lumMod val="75000"/>
                  <a:lumOff val="2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4" y="1377003"/>
            <a:ext cx="1608720" cy="1608720"/>
          </a:xfrm>
          <a:prstGeom prst="rect">
            <a:avLst/>
          </a:prstGeom>
        </p:spPr>
      </p:pic>
      <p:sp>
        <p:nvSpPr>
          <p:cNvPr id="53" name="Выгнутая вниз стрелка 52"/>
          <p:cNvSpPr/>
          <p:nvPr/>
        </p:nvSpPr>
        <p:spPr>
          <a:xfrm rot="1766958" flipV="1">
            <a:off x="8029533" y="2035246"/>
            <a:ext cx="2492549" cy="859191"/>
          </a:xfrm>
          <a:prstGeom prst="curvedUpArrow">
            <a:avLst>
              <a:gd name="adj1" fmla="val 27211"/>
              <a:gd name="adj2" fmla="val 65689"/>
              <a:gd name="adj3" fmla="val 46839"/>
            </a:avLst>
          </a:prstGeom>
          <a:gradFill flip="none" rotWithShape="1">
            <a:gsLst>
              <a:gs pos="38000">
                <a:schemeClr val="bg1">
                  <a:lumMod val="85000"/>
                </a:schemeClr>
              </a:gs>
              <a:gs pos="17000">
                <a:srgbClr val="F1F1F1">
                  <a:alpha val="30000"/>
                </a:srgbClr>
              </a:gs>
              <a:gs pos="0">
                <a:schemeClr val="bg1">
                  <a:alpha val="5000"/>
                </a:schemeClr>
              </a:gs>
              <a:gs pos="62000">
                <a:schemeClr val="bg1">
                  <a:lumMod val="95000"/>
                </a:schemeClr>
              </a:gs>
              <a:gs pos="100000">
                <a:schemeClr val="bg1">
                  <a:lumMod val="4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Штриховая стрелка вправо 55"/>
          <p:cNvSpPr/>
          <p:nvPr/>
        </p:nvSpPr>
        <p:spPr>
          <a:xfrm rot="10800000">
            <a:off x="4105070" y="4569441"/>
            <a:ext cx="1503486" cy="784031"/>
          </a:xfrm>
          <a:prstGeom prst="stripedRightArrow">
            <a:avLst/>
          </a:prstGeom>
          <a:gradFill>
            <a:gsLst>
              <a:gs pos="0">
                <a:schemeClr val="bg1">
                  <a:lumMod val="85000"/>
                  <a:alpha val="78000"/>
                </a:schemeClr>
              </a:gs>
              <a:gs pos="94000">
                <a:schemeClr val="tx1">
                  <a:lumMod val="75000"/>
                  <a:lumOff val="2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926352" y="5159388"/>
            <a:ext cx="1981023" cy="441208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 мин</a:t>
            </a:r>
          </a:p>
        </p:txBody>
      </p:sp>
      <p:sp>
        <p:nvSpPr>
          <p:cNvPr id="58" name="Подзаголовок 2"/>
          <p:cNvSpPr txBox="1">
            <a:spLocks/>
          </p:cNvSpPr>
          <p:nvPr/>
        </p:nvSpPr>
        <p:spPr>
          <a:xfrm>
            <a:off x="4067269" y="5168874"/>
            <a:ext cx="1981023" cy="441208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60 мин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89847" y="3359692"/>
            <a:ext cx="502244" cy="234627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9729758" y="3315935"/>
            <a:ext cx="502244" cy="234627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2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-16464" y="-4043"/>
            <a:ext cx="12207682" cy="686204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-17243" y="659854"/>
            <a:ext cx="6710958" cy="3832737"/>
          </a:xfrm>
          <a:custGeom>
            <a:avLst/>
            <a:gdLst>
              <a:gd name="connsiteX0" fmla="*/ 0 w 5768849"/>
              <a:gd name="connsiteY0" fmla="*/ 0 h 3832737"/>
              <a:gd name="connsiteX1" fmla="*/ 5768849 w 5768849"/>
              <a:gd name="connsiteY1" fmla="*/ 0 h 3832737"/>
              <a:gd name="connsiteX2" fmla="*/ 5768849 w 5768849"/>
              <a:gd name="connsiteY2" fmla="*/ 3832737 h 3832737"/>
              <a:gd name="connsiteX3" fmla="*/ 0 w 5768849"/>
              <a:gd name="connsiteY3" fmla="*/ 3832737 h 3832737"/>
              <a:gd name="connsiteX4" fmla="*/ 0 w 5768849"/>
              <a:gd name="connsiteY4" fmla="*/ 0 h 3832737"/>
              <a:gd name="connsiteX0" fmla="*/ 0 w 6710958"/>
              <a:gd name="connsiteY0" fmla="*/ 0 h 3832737"/>
              <a:gd name="connsiteX1" fmla="*/ 6710958 w 6710958"/>
              <a:gd name="connsiteY1" fmla="*/ 0 h 3832737"/>
              <a:gd name="connsiteX2" fmla="*/ 5768849 w 6710958"/>
              <a:gd name="connsiteY2" fmla="*/ 3832737 h 3832737"/>
              <a:gd name="connsiteX3" fmla="*/ 0 w 6710958"/>
              <a:gd name="connsiteY3" fmla="*/ 3832737 h 3832737"/>
              <a:gd name="connsiteX4" fmla="*/ 0 w 6710958"/>
              <a:gd name="connsiteY4" fmla="*/ 0 h 383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0958" h="3832737">
                <a:moveTo>
                  <a:pt x="0" y="0"/>
                </a:moveTo>
                <a:lnTo>
                  <a:pt x="6710958" y="0"/>
                </a:lnTo>
                <a:lnTo>
                  <a:pt x="5768849" y="3832737"/>
                </a:lnTo>
                <a:lnTo>
                  <a:pt x="0" y="383273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9000">
                <a:schemeClr val="bg1">
                  <a:lumMod val="95000"/>
                  <a:alpha val="0"/>
                </a:schemeClr>
              </a:gs>
              <a:gs pos="34000">
                <a:schemeClr val="bg1">
                  <a:lumMod val="85000"/>
                  <a:alpha val="78000"/>
                </a:schemeClr>
              </a:gs>
              <a:gs pos="94000">
                <a:schemeClr val="bg1">
                  <a:lumMod val="75000"/>
                  <a:alpha val="1000"/>
                </a:schemeClr>
              </a:gs>
              <a:gs pos="85000">
                <a:schemeClr val="bg1">
                  <a:lumMod val="65000"/>
                  <a:alpha val="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12"/>
          <p:cNvSpPr/>
          <p:nvPr/>
        </p:nvSpPr>
        <p:spPr>
          <a:xfrm>
            <a:off x="-17245" y="259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19400"/>
            <a:ext cx="9120553" cy="67934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16464" y="6556637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1633486" y="6822417"/>
            <a:ext cx="324052" cy="4571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1666553" y="6556637"/>
            <a:ext cx="365167" cy="31149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2F68AD"/>
                </a:solidFill>
                <a:effectLst/>
                <a:latin typeface="Franklin Gothic Medium" panose="020B0603020102020204" pitchFamily="34" charset="0"/>
              </a:rPr>
              <a:t>8</a:t>
            </a:r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36026" y="571722"/>
            <a:ext cx="7974586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Питание по </a:t>
            </a:r>
            <a:r>
              <a:rPr lang="en-US" sz="2600" b="1" dirty="0" err="1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PoE</a:t>
            </a:r>
            <a:endParaRPr lang="ru-RU" sz="26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418" y="1754287"/>
            <a:ext cx="1902715" cy="1359148"/>
          </a:xfrm>
          <a:prstGeom prst="rect">
            <a:avLst/>
          </a:prstGeom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227906" y="-14552"/>
            <a:ext cx="462890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Преимущества </a:t>
            </a:r>
            <a:r>
              <a:rPr lang="en-US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NVR</a:t>
            </a:r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TARGET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35" name="Подзаголовок 2"/>
          <p:cNvSpPr txBox="1">
            <a:spLocks/>
          </p:cNvSpPr>
          <p:nvPr/>
        </p:nvSpPr>
        <p:spPr>
          <a:xfrm>
            <a:off x="8776451" y="1281096"/>
            <a:ext cx="1384649" cy="373685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8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1525110" y="1281096"/>
            <a:ext cx="2476547" cy="373685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HIKVISION</a:t>
            </a:r>
            <a:endParaRPr lang="ru-RU" sz="18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7" name="Подзаголовок 2"/>
          <p:cNvSpPr txBox="1">
            <a:spLocks/>
          </p:cNvSpPr>
          <p:nvPr/>
        </p:nvSpPr>
        <p:spPr>
          <a:xfrm>
            <a:off x="565606" y="3246349"/>
            <a:ext cx="4395555" cy="644599"/>
          </a:xfrm>
        </p:spPr>
        <p:txBody>
          <a:bodyPr anchor="t">
            <a:normAutofit fontScale="925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PoE</a:t>
            </a:r>
            <a:r>
              <a:rPr lang="en-US" sz="15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802.3af</a:t>
            </a: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максимум</a:t>
            </a: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12.95W</a:t>
            </a: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lang="ru-RU" sz="15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общая максимальная выходная мощность</a:t>
            </a:r>
          </a:p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составляет </a:t>
            </a: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40W</a:t>
            </a: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.</a:t>
            </a:r>
            <a:endParaRPr lang="en-US" sz="15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80" y="1464458"/>
            <a:ext cx="1938806" cy="1938806"/>
          </a:xfrm>
          <a:prstGeom prst="rect">
            <a:avLst/>
          </a:prstGeom>
        </p:spPr>
      </p:pic>
      <p:sp>
        <p:nvSpPr>
          <p:cNvPr id="36" name="Подзаголовок 2"/>
          <p:cNvSpPr txBox="1">
            <a:spLocks/>
          </p:cNvSpPr>
          <p:nvPr/>
        </p:nvSpPr>
        <p:spPr>
          <a:xfrm>
            <a:off x="7270998" y="3274016"/>
            <a:ext cx="4395555" cy="644599"/>
          </a:xfrm>
        </p:spPr>
        <p:txBody>
          <a:bodyPr anchor="t">
            <a:normAutofit fontScale="925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PoE</a:t>
            </a:r>
            <a:r>
              <a:rPr lang="en-US" sz="15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802.3af</a:t>
            </a: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максимум</a:t>
            </a: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12.95W</a:t>
            </a: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lang="ru-RU" sz="15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общая максимальная выходная мощность</a:t>
            </a:r>
          </a:p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составляет 64</a:t>
            </a: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</a:t>
            </a: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.</a:t>
            </a:r>
            <a:endParaRPr lang="en-US" sz="15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762954" y="4776138"/>
            <a:ext cx="4000858" cy="1141146"/>
            <a:chOff x="960303" y="4765326"/>
            <a:chExt cx="4000858" cy="1141146"/>
          </a:xfrm>
        </p:grpSpPr>
        <p:sp>
          <p:nvSpPr>
            <p:cNvPr id="57" name="Подзаголовок 2"/>
            <p:cNvSpPr txBox="1">
              <a:spLocks/>
            </p:cNvSpPr>
            <p:nvPr/>
          </p:nvSpPr>
          <p:spPr>
            <a:xfrm>
              <a:off x="2980138" y="4949208"/>
              <a:ext cx="1981023" cy="773383"/>
            </a:xfrm>
          </p:spPr>
          <p:txBody>
            <a:bodyPr anchor="t">
              <a:noAutofit/>
            </a:bodyPr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400000" scaled="0"/>
                    <a:tileRect/>
                  </a:gra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 smtClean="0">
                  <a:solidFill>
                    <a:schemeClr val="tx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= 40W</a:t>
              </a:r>
              <a:endParaRPr lang="ru-RU" sz="36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960303" y="4765326"/>
              <a:ext cx="2546815" cy="1141146"/>
              <a:chOff x="960303" y="4765326"/>
              <a:chExt cx="2546815" cy="1141146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0303" y="4891684"/>
                <a:ext cx="816245" cy="888430"/>
              </a:xfrm>
              <a:prstGeom prst="rect">
                <a:avLst/>
              </a:prstGeom>
            </p:spPr>
          </p:pic>
          <p:grpSp>
            <p:nvGrpSpPr>
              <p:cNvPr id="10" name="Группа 9"/>
              <p:cNvGrpSpPr/>
              <p:nvPr/>
            </p:nvGrpSpPr>
            <p:grpSpPr>
              <a:xfrm>
                <a:off x="1526095" y="4765326"/>
                <a:ext cx="1981023" cy="1141146"/>
                <a:chOff x="3024258" y="5018460"/>
                <a:chExt cx="1981023" cy="1141146"/>
              </a:xfrm>
            </p:grpSpPr>
            <p:sp>
              <p:nvSpPr>
                <p:cNvPr id="58" name="Подзаголовок 2"/>
                <p:cNvSpPr txBox="1">
                  <a:spLocks/>
                </p:cNvSpPr>
                <p:nvPr/>
              </p:nvSpPr>
              <p:spPr>
                <a:xfrm>
                  <a:off x="3024258" y="5018460"/>
                  <a:ext cx="1981023" cy="821405"/>
                </a:xfrm>
              </p:spPr>
              <p:txBody>
                <a:bodyPr anchor="t">
                  <a:noAutofit/>
                </a:bodyPr>
                <a:lstStyle>
                  <a:lvl1pPr marL="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100" kern="1200">
                      <a:gradFill flip="none" rotWithShape="1">
                        <a:gsLst>
                          <a:gs pos="0">
                            <a:schemeClr val="tx1"/>
                          </a:gs>
                          <a:gs pos="100000">
                            <a:schemeClr val="tx1">
                              <a:lumMod val="75000"/>
                            </a:schemeClr>
                          </a:gs>
                        </a:gsLst>
                        <a:lin ang="5400000" scaled="0"/>
                        <a:tileRect/>
                      </a:gra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4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4800" b="1" dirty="0" err="1" smtClean="0">
                      <a:solidFill>
                        <a:srgbClr val="3F7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icrosoft Sans Serif" panose="020B0604020202020204" pitchFamily="34" charset="0"/>
                      <a:ea typeface="Microsoft Sans Serif" panose="020B0604020202020204" pitchFamily="34" charset="0"/>
                      <a:cs typeface="Microsoft Sans Serif" panose="020B0604020202020204" pitchFamily="34" charset="0"/>
                    </a:rPr>
                    <a:t>PoE</a:t>
                  </a:r>
                  <a:endParaRPr lang="ru-RU" sz="4800" b="1" dirty="0" smtClean="0">
                    <a:solidFill>
                      <a:srgbClr val="3F7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endParaRPr>
                </a:p>
              </p:txBody>
            </p:sp>
            <p:sp>
              <p:nvSpPr>
                <p:cNvPr id="41" name="Подзаголовок 2"/>
                <p:cNvSpPr txBox="1">
                  <a:spLocks/>
                </p:cNvSpPr>
                <p:nvPr/>
              </p:nvSpPr>
              <p:spPr>
                <a:xfrm>
                  <a:off x="3024258" y="5719254"/>
                  <a:ext cx="1981023" cy="440352"/>
                </a:xfrm>
              </p:spPr>
              <p:txBody>
                <a:bodyPr anchor="t">
                  <a:noAutofit/>
                </a:bodyPr>
                <a:lstStyle>
                  <a:lvl1pPr marL="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100" kern="1200">
                      <a:gradFill flip="none" rotWithShape="1">
                        <a:gsLst>
                          <a:gs pos="0">
                            <a:schemeClr val="tx1"/>
                          </a:gs>
                          <a:gs pos="100000">
                            <a:schemeClr val="tx1">
                              <a:lumMod val="75000"/>
                            </a:schemeClr>
                          </a:gs>
                        </a:gsLst>
                        <a:lin ang="5400000" scaled="0"/>
                        <a:tileRect/>
                      </a:gra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4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icrosoft Sans Serif" panose="020B0604020202020204" pitchFamily="34" charset="0"/>
                      <a:ea typeface="Microsoft Sans Serif" panose="020B0604020202020204" pitchFamily="34" charset="0"/>
                      <a:cs typeface="Microsoft Sans Serif" panose="020B0604020202020204" pitchFamily="34" charset="0"/>
                    </a:rPr>
                    <a:t>Power over Ethernet</a:t>
                  </a:r>
                  <a:endParaRPr lang="ru-RU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46" name="Группа 45"/>
          <p:cNvGrpSpPr/>
          <p:nvPr/>
        </p:nvGrpSpPr>
        <p:grpSpPr>
          <a:xfrm>
            <a:off x="7468346" y="4776138"/>
            <a:ext cx="4000858" cy="1141146"/>
            <a:chOff x="960303" y="4765326"/>
            <a:chExt cx="4000858" cy="1141146"/>
          </a:xfrm>
        </p:grpSpPr>
        <p:sp>
          <p:nvSpPr>
            <p:cNvPr id="54" name="Подзаголовок 2"/>
            <p:cNvSpPr txBox="1">
              <a:spLocks/>
            </p:cNvSpPr>
            <p:nvPr/>
          </p:nvSpPr>
          <p:spPr>
            <a:xfrm>
              <a:off x="2980138" y="4949208"/>
              <a:ext cx="1981023" cy="773383"/>
            </a:xfrm>
          </p:spPr>
          <p:txBody>
            <a:bodyPr anchor="t">
              <a:noAutofit/>
            </a:bodyPr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100" kern="1200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400000" scaled="0"/>
                    <a:tileRect/>
                  </a:gra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 smtClean="0">
                  <a:solidFill>
                    <a:schemeClr val="tx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= 64W</a:t>
              </a:r>
              <a:endParaRPr lang="ru-RU" sz="36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grpSp>
          <p:nvGrpSpPr>
            <p:cNvPr id="60" name="Группа 59"/>
            <p:cNvGrpSpPr/>
            <p:nvPr/>
          </p:nvGrpSpPr>
          <p:grpSpPr>
            <a:xfrm>
              <a:off x="960303" y="4765326"/>
              <a:ext cx="2546815" cy="1141146"/>
              <a:chOff x="960303" y="4765326"/>
              <a:chExt cx="2546815" cy="1141146"/>
            </a:xfrm>
          </p:grpSpPr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0303" y="4891684"/>
                <a:ext cx="816245" cy="888430"/>
              </a:xfrm>
              <a:prstGeom prst="rect">
                <a:avLst/>
              </a:prstGeom>
            </p:spPr>
          </p:pic>
          <p:grpSp>
            <p:nvGrpSpPr>
              <p:cNvPr id="62" name="Группа 61"/>
              <p:cNvGrpSpPr/>
              <p:nvPr/>
            </p:nvGrpSpPr>
            <p:grpSpPr>
              <a:xfrm>
                <a:off x="1526095" y="4765326"/>
                <a:ext cx="1981023" cy="1141146"/>
                <a:chOff x="3024258" y="5018460"/>
                <a:chExt cx="1981023" cy="1141146"/>
              </a:xfrm>
            </p:grpSpPr>
            <p:sp>
              <p:nvSpPr>
                <p:cNvPr id="63" name="Подзаголовок 2"/>
                <p:cNvSpPr txBox="1">
                  <a:spLocks/>
                </p:cNvSpPr>
                <p:nvPr/>
              </p:nvSpPr>
              <p:spPr>
                <a:xfrm>
                  <a:off x="3024258" y="5018460"/>
                  <a:ext cx="1981023" cy="821405"/>
                </a:xfrm>
              </p:spPr>
              <p:txBody>
                <a:bodyPr anchor="t">
                  <a:noAutofit/>
                </a:bodyPr>
                <a:lstStyle>
                  <a:lvl1pPr marL="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100" kern="1200">
                      <a:gradFill flip="none" rotWithShape="1">
                        <a:gsLst>
                          <a:gs pos="0">
                            <a:schemeClr val="tx1"/>
                          </a:gs>
                          <a:gs pos="100000">
                            <a:schemeClr val="tx1">
                              <a:lumMod val="75000"/>
                            </a:schemeClr>
                          </a:gs>
                        </a:gsLst>
                        <a:lin ang="5400000" scaled="0"/>
                        <a:tileRect/>
                      </a:gra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4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4800" b="1" dirty="0" err="1" smtClean="0">
                      <a:solidFill>
                        <a:srgbClr val="3F7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icrosoft Sans Serif" panose="020B0604020202020204" pitchFamily="34" charset="0"/>
                      <a:ea typeface="Microsoft Sans Serif" panose="020B0604020202020204" pitchFamily="34" charset="0"/>
                      <a:cs typeface="Microsoft Sans Serif" panose="020B0604020202020204" pitchFamily="34" charset="0"/>
                    </a:rPr>
                    <a:t>PoE</a:t>
                  </a:r>
                  <a:endParaRPr lang="ru-RU" sz="4800" b="1" dirty="0" smtClean="0">
                    <a:solidFill>
                      <a:srgbClr val="3F7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endParaRPr>
                </a:p>
              </p:txBody>
            </p:sp>
            <p:sp>
              <p:nvSpPr>
                <p:cNvPr id="64" name="Подзаголовок 2"/>
                <p:cNvSpPr txBox="1">
                  <a:spLocks/>
                </p:cNvSpPr>
                <p:nvPr/>
              </p:nvSpPr>
              <p:spPr>
                <a:xfrm>
                  <a:off x="3024258" y="5719254"/>
                  <a:ext cx="1981023" cy="440352"/>
                </a:xfrm>
              </p:spPr>
              <p:txBody>
                <a:bodyPr anchor="t">
                  <a:noAutofit/>
                </a:bodyPr>
                <a:lstStyle>
                  <a:lvl1pPr marL="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100" kern="1200">
                      <a:gradFill flip="none" rotWithShape="1">
                        <a:gsLst>
                          <a:gs pos="0">
                            <a:schemeClr val="tx1"/>
                          </a:gs>
                          <a:gs pos="100000">
                            <a:schemeClr val="tx1">
                              <a:lumMod val="75000"/>
                            </a:schemeClr>
                          </a:gs>
                        </a:gsLst>
                        <a:lin ang="5400000" scaled="0"/>
                        <a:tileRect/>
                      </a:gra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4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icrosoft Sans Serif" panose="020B0604020202020204" pitchFamily="34" charset="0"/>
                      <a:ea typeface="Microsoft Sans Serif" panose="020B0604020202020204" pitchFamily="34" charset="0"/>
                      <a:cs typeface="Microsoft Sans Serif" panose="020B0604020202020204" pitchFamily="34" charset="0"/>
                    </a:rPr>
                    <a:t>Power over Ethernet</a:t>
                  </a:r>
                  <a:endParaRPr lang="ru-RU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851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-16464" y="-4043"/>
            <a:ext cx="12207682" cy="686204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-17243" y="659854"/>
            <a:ext cx="6710958" cy="3832737"/>
          </a:xfrm>
          <a:custGeom>
            <a:avLst/>
            <a:gdLst>
              <a:gd name="connsiteX0" fmla="*/ 0 w 5768849"/>
              <a:gd name="connsiteY0" fmla="*/ 0 h 3832737"/>
              <a:gd name="connsiteX1" fmla="*/ 5768849 w 5768849"/>
              <a:gd name="connsiteY1" fmla="*/ 0 h 3832737"/>
              <a:gd name="connsiteX2" fmla="*/ 5768849 w 5768849"/>
              <a:gd name="connsiteY2" fmla="*/ 3832737 h 3832737"/>
              <a:gd name="connsiteX3" fmla="*/ 0 w 5768849"/>
              <a:gd name="connsiteY3" fmla="*/ 3832737 h 3832737"/>
              <a:gd name="connsiteX4" fmla="*/ 0 w 5768849"/>
              <a:gd name="connsiteY4" fmla="*/ 0 h 3832737"/>
              <a:gd name="connsiteX0" fmla="*/ 0 w 6710958"/>
              <a:gd name="connsiteY0" fmla="*/ 0 h 3832737"/>
              <a:gd name="connsiteX1" fmla="*/ 6710958 w 6710958"/>
              <a:gd name="connsiteY1" fmla="*/ 0 h 3832737"/>
              <a:gd name="connsiteX2" fmla="*/ 5768849 w 6710958"/>
              <a:gd name="connsiteY2" fmla="*/ 3832737 h 3832737"/>
              <a:gd name="connsiteX3" fmla="*/ 0 w 6710958"/>
              <a:gd name="connsiteY3" fmla="*/ 3832737 h 3832737"/>
              <a:gd name="connsiteX4" fmla="*/ 0 w 6710958"/>
              <a:gd name="connsiteY4" fmla="*/ 0 h 383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0958" h="3832737">
                <a:moveTo>
                  <a:pt x="0" y="0"/>
                </a:moveTo>
                <a:lnTo>
                  <a:pt x="6710958" y="0"/>
                </a:lnTo>
                <a:lnTo>
                  <a:pt x="5768849" y="3832737"/>
                </a:lnTo>
                <a:lnTo>
                  <a:pt x="0" y="383273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9000">
                <a:schemeClr val="bg1">
                  <a:lumMod val="95000"/>
                  <a:alpha val="0"/>
                </a:schemeClr>
              </a:gs>
              <a:gs pos="34000">
                <a:schemeClr val="bg1">
                  <a:lumMod val="85000"/>
                  <a:alpha val="78000"/>
                </a:schemeClr>
              </a:gs>
              <a:gs pos="94000">
                <a:schemeClr val="bg1">
                  <a:lumMod val="75000"/>
                  <a:alpha val="1000"/>
                </a:schemeClr>
              </a:gs>
              <a:gs pos="85000">
                <a:schemeClr val="bg1">
                  <a:lumMod val="65000"/>
                  <a:alpha val="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12"/>
          <p:cNvSpPr/>
          <p:nvPr/>
        </p:nvSpPr>
        <p:spPr>
          <a:xfrm>
            <a:off x="-17245" y="259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19400"/>
            <a:ext cx="9120553" cy="67934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16464" y="6556637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1633486" y="6822417"/>
            <a:ext cx="324052" cy="4571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1666553" y="6556637"/>
            <a:ext cx="365167" cy="31149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2F68AD"/>
                </a:solidFill>
                <a:effectLst/>
                <a:latin typeface="Franklin Gothic Medium" panose="020B0603020102020204" pitchFamily="34" charset="0"/>
              </a:rPr>
              <a:t>9</a:t>
            </a:r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36026" y="571722"/>
            <a:ext cx="7974586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Обновление прошивки</a:t>
            </a:r>
            <a:endParaRPr lang="ru-RU" sz="26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45" y="1754287"/>
            <a:ext cx="1902715" cy="1359148"/>
          </a:xfrm>
          <a:prstGeom prst="rect">
            <a:avLst/>
          </a:prstGeom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227906" y="-14552"/>
            <a:ext cx="462890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Преимущества </a:t>
            </a:r>
            <a:r>
              <a:rPr lang="en-US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NVR</a:t>
            </a:r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TARGET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35" name="Подзаголовок 2"/>
          <p:cNvSpPr txBox="1">
            <a:spLocks/>
          </p:cNvSpPr>
          <p:nvPr/>
        </p:nvSpPr>
        <p:spPr>
          <a:xfrm>
            <a:off x="8537278" y="1281096"/>
            <a:ext cx="1384649" cy="373685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8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1916996" y="1213492"/>
            <a:ext cx="2476547" cy="373685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HIKVISION</a:t>
            </a:r>
            <a:endParaRPr lang="ru-RU" sz="18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7" name="Подзаголовок 2"/>
          <p:cNvSpPr txBox="1">
            <a:spLocks/>
          </p:cNvSpPr>
          <p:nvPr/>
        </p:nvSpPr>
        <p:spPr>
          <a:xfrm>
            <a:off x="665711" y="3543493"/>
            <a:ext cx="4959983" cy="440462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Уточнить у тех. специалиста о наличии обновления</a:t>
            </a:r>
            <a:endParaRPr lang="en-US" sz="15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66" y="1396854"/>
            <a:ext cx="1938806" cy="1938806"/>
          </a:xfrm>
          <a:prstGeom prst="rect">
            <a:avLst/>
          </a:prstGeom>
        </p:spPr>
      </p:pic>
      <p:sp>
        <p:nvSpPr>
          <p:cNvPr id="37" name="Подзаголовок 2"/>
          <p:cNvSpPr txBox="1">
            <a:spLocks/>
          </p:cNvSpPr>
          <p:nvPr/>
        </p:nvSpPr>
        <p:spPr>
          <a:xfrm>
            <a:off x="665711" y="4105351"/>
            <a:ext cx="4959983" cy="440462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Тех. Специалист загрузит обновление на </a:t>
            </a: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FTP</a:t>
            </a:r>
            <a:endParaRPr lang="ru-RU" dirty="0"/>
          </a:p>
        </p:txBody>
      </p:sp>
      <p:sp>
        <p:nvSpPr>
          <p:cNvPr id="39" name="Подзаголовок 2"/>
          <p:cNvSpPr txBox="1">
            <a:spLocks/>
          </p:cNvSpPr>
          <p:nvPr/>
        </p:nvSpPr>
        <p:spPr>
          <a:xfrm>
            <a:off x="665711" y="4667209"/>
            <a:ext cx="4959983" cy="440462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Скачать обновление</a:t>
            </a:r>
            <a:endParaRPr lang="ru-RU" dirty="0"/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665711" y="5790926"/>
            <a:ext cx="4959983" cy="440462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Подключить </a:t>
            </a: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USB</a:t>
            </a: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диск или открыть веб-браузер</a:t>
            </a:r>
            <a:endParaRPr lang="ru-RU" dirty="0"/>
          </a:p>
        </p:txBody>
      </p:sp>
      <p:sp>
        <p:nvSpPr>
          <p:cNvPr id="43" name="Подзаголовок 2"/>
          <p:cNvSpPr txBox="1">
            <a:spLocks/>
          </p:cNvSpPr>
          <p:nvPr/>
        </p:nvSpPr>
        <p:spPr>
          <a:xfrm>
            <a:off x="665711" y="5229067"/>
            <a:ext cx="4959983" cy="440462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Завершить процесс обновления</a:t>
            </a:r>
            <a:endParaRPr lang="ru-RU" dirty="0"/>
          </a:p>
        </p:txBody>
      </p:sp>
      <p:sp>
        <p:nvSpPr>
          <p:cNvPr id="44" name="Подзаголовок 2"/>
          <p:cNvSpPr txBox="1">
            <a:spLocks/>
          </p:cNvSpPr>
          <p:nvPr/>
        </p:nvSpPr>
        <p:spPr>
          <a:xfrm>
            <a:off x="675277" y="3109230"/>
            <a:ext cx="4959983" cy="440462"/>
          </a:xfrm>
        </p:spPr>
        <p:txBody>
          <a:bodyPr anchor="t">
            <a:normAutofit fontScale="925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Чтобы обновить прошивку нужно выполнить </a:t>
            </a:r>
            <a:r>
              <a:rPr lang="ru-RU" sz="15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</a:t>
            </a: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действий:</a:t>
            </a:r>
            <a:endParaRPr lang="en-US" sz="15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ru-RU" dirty="0"/>
          </a:p>
        </p:txBody>
      </p:sp>
      <p:sp>
        <p:nvSpPr>
          <p:cNvPr id="5" name="Шеврон 4"/>
          <p:cNvSpPr/>
          <p:nvPr/>
        </p:nvSpPr>
        <p:spPr>
          <a:xfrm rot="5400000">
            <a:off x="2966569" y="3782487"/>
            <a:ext cx="358263" cy="333135"/>
          </a:xfrm>
          <a:prstGeom prst="chevron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2000">
                <a:schemeClr val="bg1">
                  <a:lumMod val="85000"/>
                  <a:alpha val="82000"/>
                </a:schemeClr>
              </a:gs>
              <a:gs pos="18000">
                <a:schemeClr val="bg1">
                  <a:lumMod val="98000"/>
                  <a:lumOff val="2000"/>
                  <a:alpha val="95000"/>
                </a:schemeClr>
              </a:gs>
              <a:gs pos="84000">
                <a:schemeClr val="tx1">
                  <a:lumMod val="75000"/>
                  <a:lumOff val="25000"/>
                  <a:alpha val="62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Шеврон 50"/>
          <p:cNvSpPr/>
          <p:nvPr/>
        </p:nvSpPr>
        <p:spPr>
          <a:xfrm rot="5400000">
            <a:off x="2966569" y="4351490"/>
            <a:ext cx="358263" cy="333135"/>
          </a:xfrm>
          <a:prstGeom prst="chevron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2000">
                <a:schemeClr val="bg1">
                  <a:lumMod val="85000"/>
                  <a:alpha val="82000"/>
                </a:schemeClr>
              </a:gs>
              <a:gs pos="18000">
                <a:schemeClr val="bg1">
                  <a:lumMod val="98000"/>
                  <a:lumOff val="2000"/>
                  <a:alpha val="95000"/>
                </a:schemeClr>
              </a:gs>
              <a:gs pos="84000">
                <a:schemeClr val="tx1">
                  <a:lumMod val="75000"/>
                  <a:lumOff val="25000"/>
                  <a:alpha val="62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Шеврон 51"/>
          <p:cNvSpPr/>
          <p:nvPr/>
        </p:nvSpPr>
        <p:spPr>
          <a:xfrm rot="5400000">
            <a:off x="2966569" y="4920493"/>
            <a:ext cx="358263" cy="333135"/>
          </a:xfrm>
          <a:prstGeom prst="chevron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2000">
                <a:schemeClr val="bg1">
                  <a:lumMod val="85000"/>
                  <a:alpha val="82000"/>
                </a:schemeClr>
              </a:gs>
              <a:gs pos="18000">
                <a:schemeClr val="bg1">
                  <a:lumMod val="98000"/>
                  <a:lumOff val="2000"/>
                  <a:alpha val="95000"/>
                </a:schemeClr>
              </a:gs>
              <a:gs pos="84000">
                <a:schemeClr val="tx1">
                  <a:lumMod val="75000"/>
                  <a:lumOff val="25000"/>
                  <a:alpha val="62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Шеврон 52"/>
          <p:cNvSpPr/>
          <p:nvPr/>
        </p:nvSpPr>
        <p:spPr>
          <a:xfrm rot="5400000">
            <a:off x="2966569" y="5489496"/>
            <a:ext cx="358263" cy="333135"/>
          </a:xfrm>
          <a:prstGeom prst="chevron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2000">
                <a:schemeClr val="bg1">
                  <a:lumMod val="85000"/>
                  <a:alpha val="82000"/>
                </a:schemeClr>
              </a:gs>
              <a:gs pos="18000">
                <a:schemeClr val="bg1">
                  <a:lumMod val="98000"/>
                  <a:lumOff val="2000"/>
                  <a:alpha val="95000"/>
                </a:schemeClr>
              </a:gs>
              <a:gs pos="84000">
                <a:schemeClr val="tx1">
                  <a:lumMod val="75000"/>
                  <a:lumOff val="25000"/>
                  <a:alpha val="62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Подзаголовок 2"/>
          <p:cNvSpPr txBox="1">
            <a:spLocks/>
          </p:cNvSpPr>
          <p:nvPr/>
        </p:nvSpPr>
        <p:spPr>
          <a:xfrm>
            <a:off x="6863643" y="3103031"/>
            <a:ext cx="4845951" cy="543280"/>
          </a:xfrm>
        </p:spPr>
        <p:txBody>
          <a:bodyPr anchor="t">
            <a:normAutofit fontScale="925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Сетевой видеорегистратор </a:t>
            </a: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самостоятельно </a:t>
            </a: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проверяет </a:t>
            </a: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наличие обновлений и обновляет прошивку.</a:t>
            </a:r>
            <a:endParaRPr lang="en-US" sz="15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258" y="3846566"/>
            <a:ext cx="1231226" cy="123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9ABBDA1B-1E3E-42D4-A067-421F9FF2671F}" vid="{3FC5821D-7AE9-42FC-9870-FBE3CD953979}"/>
    </a:ext>
  </a:extLst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5154</TotalTime>
  <Words>382</Words>
  <Application>Microsoft Office PowerPoint</Application>
  <PresentationFormat>Произвольный</PresentationFormat>
  <Paragraphs>112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Тема1</vt:lpstr>
      <vt:lpstr>2_Office 테마</vt:lpstr>
      <vt:lpstr>3_Office 테마</vt:lpstr>
      <vt:lpstr>Преимущества NVR TARGET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www.target-ip.ru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Уличные фиксированные сетевые камеры</dc:title>
  <dc:creator>Frolov Lev</dc:creator>
  <cp:lastModifiedBy>frolov</cp:lastModifiedBy>
  <cp:revision>217</cp:revision>
  <dcterms:created xsi:type="dcterms:W3CDTF">2016-02-10T08:16:59Z</dcterms:created>
  <dcterms:modified xsi:type="dcterms:W3CDTF">2016-03-05T15:05:45Z</dcterms:modified>
</cp:coreProperties>
</file>