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2"/>
  </p:notesMasterIdLst>
  <p:sldIdLst>
    <p:sldId id="256" r:id="rId2"/>
    <p:sldId id="257" r:id="rId3"/>
    <p:sldId id="258" r:id="rId4"/>
    <p:sldId id="284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8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A68F1B0-0EBA-4E70-A57F-CF43647D2C57}">
          <p14:sldIdLst>
            <p14:sldId id="256"/>
            <p14:sldId id="257"/>
            <p14:sldId id="258"/>
            <p14:sldId id="284"/>
            <p14:sldId id="259"/>
            <p14:sldId id="260"/>
            <p14:sldId id="261"/>
            <p14:sldId id="262"/>
            <p14:sldId id="263"/>
            <p14:sldId id="264"/>
            <p14:sldId id="265"/>
            <p14:sldId id="28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97" autoAdjust="0"/>
    <p:restoredTop sz="91643" autoAdjust="0"/>
  </p:normalViewPr>
  <p:slideViewPr>
    <p:cSldViewPr>
      <p:cViewPr>
        <p:scale>
          <a:sx n="100" d="100"/>
          <a:sy n="100" d="100"/>
        </p:scale>
        <p:origin x="-9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012A6-F8B1-4EFC-A60A-279C6CB868AF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DCB2BF-C751-4292-8F07-53DCFDFDDA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91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CB2BF-C751-4292-8F07-53DCFDFDDAF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575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CB2BF-C751-4292-8F07-53DCFDFDDAF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578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1/1.9" </a:t>
            </a:r>
            <a:r>
              <a:rPr lang="ru-RU" dirty="0" err="1" smtClean="0"/>
              <a:t>CMOS,технология</a:t>
            </a:r>
            <a:r>
              <a:rPr lang="ru-RU" dirty="0" smtClean="0"/>
              <a:t> </a:t>
            </a:r>
            <a:r>
              <a:rPr lang="ru-RU" dirty="0" err="1" smtClean="0"/>
              <a:t>Starlight</a:t>
            </a:r>
            <a:r>
              <a:rPr lang="ru-RU" dirty="0" smtClean="0"/>
              <a:t>, механический фильтр ICR, 1920x1080:60к/с, H.265/H.264/MJPEG, тройной поток передачи данный , источник питания AC24V/DC24V, встроенный слот для карт SD, тревожный вход/выход 2/1, аудио, BNC , IP66, оптический </a:t>
            </a:r>
            <a:r>
              <a:rPr lang="ru-RU" dirty="0" err="1" smtClean="0"/>
              <a:t>zoom</a:t>
            </a:r>
            <a:r>
              <a:rPr lang="ru-RU" dirty="0" smtClean="0"/>
              <a:t> 44x(5 ~ 220mm),    ИК подсветка 250м  ИК анти-отражающее покрытие, покрытие, препятствующее осаждению воды и пыли, диапазон рабочих температур -50~70℃ . SMART функции: вторжения, пересечения линии, обнаружение движения , обнаружение звука, распознавание лиц, подсчёт людей.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CB2BF-C751-4292-8F07-53DCFDFDDAF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553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1/2.5" CMOS, ICR, 4K (3840×2160): 30 fps; 1080P (1920×1080): Max. 30 fps,  H.265/H.264/MJPEG,   </a:t>
            </a:r>
            <a:r>
              <a:rPr lang="ru-RU" dirty="0" smtClean="0"/>
              <a:t>тройной поток передачи данный ,  универсальный источник питания  24</a:t>
            </a:r>
            <a:r>
              <a:rPr lang="en-US" dirty="0" smtClean="0"/>
              <a:t>V &amp; DC12V &amp; </a:t>
            </a:r>
            <a:r>
              <a:rPr lang="en-US" dirty="0" err="1" smtClean="0"/>
              <a:t>PoE</a:t>
            </a:r>
            <a:r>
              <a:rPr lang="en-US" dirty="0" smtClean="0"/>
              <a:t>, 120dB WDR,</a:t>
            </a:r>
            <a:r>
              <a:rPr lang="ru-RU" dirty="0" smtClean="0"/>
              <a:t>поддержка карт памяти  </a:t>
            </a:r>
            <a:r>
              <a:rPr lang="en-US" dirty="0" smtClean="0"/>
              <a:t>Micro SD , </a:t>
            </a:r>
            <a:r>
              <a:rPr lang="ru-RU" dirty="0" smtClean="0"/>
              <a:t>тревожный вход/выход  2/1, аудио , выход </a:t>
            </a:r>
            <a:r>
              <a:rPr lang="en-US" dirty="0" smtClean="0"/>
              <a:t>BNC, IP67,</a:t>
            </a:r>
            <a:r>
              <a:rPr lang="ru-RU" dirty="0" smtClean="0"/>
              <a:t>моторизированный объектив  2.8-12</a:t>
            </a:r>
            <a:r>
              <a:rPr lang="en-US" dirty="0" smtClean="0"/>
              <a:t>mm, </a:t>
            </a:r>
            <a:r>
              <a:rPr lang="ru-RU" dirty="0" smtClean="0"/>
              <a:t>интеллектуальная подсветка до 100 м, -50+60℃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CB2BF-C751-4292-8F07-53DCFDFDDAF3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780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1/1.9" CMOS Starlight, ICR, 1920x1080:30 </a:t>
            </a:r>
            <a:r>
              <a:rPr lang="ru-RU" dirty="0" smtClean="0"/>
              <a:t>к/с,  </a:t>
            </a:r>
            <a:r>
              <a:rPr lang="en-US" dirty="0" smtClean="0"/>
              <a:t>H.265/H.264/MJPEG,   </a:t>
            </a:r>
            <a:r>
              <a:rPr lang="ru-RU" dirty="0" smtClean="0"/>
              <a:t>тройной поток передачи данных, универсальный источник питания  24</a:t>
            </a:r>
            <a:r>
              <a:rPr lang="en-US" dirty="0" smtClean="0"/>
              <a:t>V, 120dB WDR,  Micro SD card slot, </a:t>
            </a:r>
            <a:r>
              <a:rPr lang="ru-RU" dirty="0" smtClean="0"/>
              <a:t>тревожный  вход выход  2/1, аудио, </a:t>
            </a:r>
            <a:r>
              <a:rPr lang="en-US" dirty="0" smtClean="0"/>
              <a:t>BNC, IP67, 6.5-143mm, 22X </a:t>
            </a:r>
            <a:r>
              <a:rPr lang="ru-RU" dirty="0" smtClean="0"/>
              <a:t>оптический зум , интеллектуальная ИК подсветка до 200 м.-40+60℃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CB2BF-C751-4292-8F07-53DCFDFDDAF3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573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CB2BF-C751-4292-8F07-53DCFDFDDAF3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659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1/2.8" CMOS, </a:t>
            </a:r>
            <a:r>
              <a:rPr lang="ru-RU" dirty="0" smtClean="0"/>
              <a:t>механический</a:t>
            </a:r>
            <a:r>
              <a:rPr lang="ru-RU" baseline="0" dirty="0" smtClean="0"/>
              <a:t> фильтр </a:t>
            </a:r>
            <a:r>
              <a:rPr lang="en-US" dirty="0" smtClean="0"/>
              <a:t>ICR, 1920x1080:30</a:t>
            </a:r>
            <a:r>
              <a:rPr lang="ru-RU" dirty="0" smtClean="0"/>
              <a:t>к/с</a:t>
            </a:r>
            <a:r>
              <a:rPr lang="en-US" dirty="0" smtClean="0"/>
              <a:t>,  H.264/MJPEG, </a:t>
            </a:r>
            <a:r>
              <a:rPr lang="ru-RU" dirty="0" smtClean="0"/>
              <a:t>тройной</a:t>
            </a:r>
            <a:r>
              <a:rPr lang="ru-RU" baseline="0" dirty="0" smtClean="0"/>
              <a:t> поток передачи данных</a:t>
            </a:r>
            <a:r>
              <a:rPr lang="en-US" dirty="0" smtClean="0"/>
              <a:t>,</a:t>
            </a:r>
            <a:r>
              <a:rPr lang="ru-RU" dirty="0" smtClean="0"/>
              <a:t>источник питания </a:t>
            </a:r>
            <a:r>
              <a:rPr lang="en-US" dirty="0" smtClean="0"/>
              <a:t>  DC12V &amp; </a:t>
            </a:r>
            <a:r>
              <a:rPr lang="en-US" dirty="0" err="1" smtClean="0"/>
              <a:t>PoE</a:t>
            </a:r>
            <a:r>
              <a:rPr lang="en-US" dirty="0" smtClean="0"/>
              <a:t>, </a:t>
            </a:r>
            <a:r>
              <a:rPr lang="ru-RU" dirty="0" smtClean="0"/>
              <a:t>слот</a:t>
            </a:r>
            <a:r>
              <a:rPr lang="ru-RU" baseline="0" dirty="0" smtClean="0"/>
              <a:t> для карт памяти </a:t>
            </a:r>
            <a:r>
              <a:rPr lang="en-US" baseline="0" dirty="0" smtClean="0"/>
              <a:t>m</a:t>
            </a:r>
            <a:r>
              <a:rPr lang="en-US" dirty="0" smtClean="0"/>
              <a:t>icro SD,   </a:t>
            </a:r>
            <a:r>
              <a:rPr lang="ru-RU" dirty="0" smtClean="0"/>
              <a:t>аудио</a:t>
            </a:r>
            <a:r>
              <a:rPr lang="en-US" dirty="0" smtClean="0"/>
              <a:t> &amp; </a:t>
            </a:r>
            <a:r>
              <a:rPr lang="ru-RU" dirty="0" smtClean="0"/>
              <a:t>микрофон</a:t>
            </a:r>
            <a:r>
              <a:rPr lang="en-US" dirty="0" smtClean="0"/>
              <a:t>, </a:t>
            </a:r>
            <a:r>
              <a:rPr lang="ru-RU" dirty="0" smtClean="0"/>
              <a:t>класс защиты : </a:t>
            </a:r>
            <a:r>
              <a:rPr lang="en-US" dirty="0" smtClean="0"/>
              <a:t>IP66 &amp; IK10, </a:t>
            </a:r>
            <a:r>
              <a:rPr lang="ru-RU" dirty="0" smtClean="0"/>
              <a:t>фиксированный</a:t>
            </a:r>
            <a:r>
              <a:rPr lang="ru-RU" baseline="0" dirty="0" smtClean="0"/>
              <a:t> объектив </a:t>
            </a:r>
            <a:r>
              <a:rPr lang="en-US" dirty="0" smtClean="0"/>
              <a:t>(2.8mm, 3.6mm </a:t>
            </a:r>
            <a:r>
              <a:rPr lang="ru-RU" dirty="0" smtClean="0"/>
              <a:t>опция</a:t>
            </a:r>
            <a:r>
              <a:rPr lang="en-US" dirty="0" smtClean="0"/>
              <a:t>), </a:t>
            </a:r>
            <a:r>
              <a:rPr lang="ru-RU" dirty="0" smtClean="0"/>
              <a:t>ИК подсветка до 15м,</a:t>
            </a:r>
            <a:r>
              <a:rPr lang="ru-RU" baseline="0" dirty="0" smtClean="0"/>
              <a:t> диапазон рабочих температур  </a:t>
            </a:r>
            <a:r>
              <a:rPr lang="ru-RU" dirty="0" smtClean="0"/>
              <a:t>-50~70℃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CB2BF-C751-4292-8F07-53DCFDFDDAF3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18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1/3" CMOS,</a:t>
            </a:r>
            <a:r>
              <a:rPr lang="ru-RU" dirty="0" smtClean="0"/>
              <a:t>механический фильтр </a:t>
            </a:r>
            <a:r>
              <a:rPr lang="en-US" dirty="0" smtClean="0"/>
              <a:t> ICR, 2592*1520: 20</a:t>
            </a:r>
            <a:r>
              <a:rPr lang="ru-RU" dirty="0" smtClean="0"/>
              <a:t>к/с</a:t>
            </a:r>
            <a:r>
              <a:rPr lang="en-US" dirty="0" smtClean="0"/>
              <a:t>; 2560*1440: 25</a:t>
            </a:r>
            <a:r>
              <a:rPr lang="ru-RU" dirty="0" smtClean="0"/>
              <a:t>к/с</a:t>
            </a:r>
            <a:r>
              <a:rPr lang="en-US" dirty="0" smtClean="0"/>
              <a:t>, H.265/H.264/MJPEG, </a:t>
            </a:r>
            <a:r>
              <a:rPr lang="ru-RU" dirty="0" smtClean="0"/>
              <a:t>тройной</a:t>
            </a:r>
            <a:r>
              <a:rPr lang="ru-RU" baseline="0" dirty="0" smtClean="0"/>
              <a:t> поток передачи данных </a:t>
            </a:r>
            <a:r>
              <a:rPr lang="en-US" dirty="0" smtClean="0"/>
              <a:t>, </a:t>
            </a:r>
            <a:r>
              <a:rPr lang="ru-RU" dirty="0" smtClean="0"/>
              <a:t>источник питания </a:t>
            </a:r>
            <a:r>
              <a:rPr lang="en-US" dirty="0" smtClean="0"/>
              <a:t>DC12V &amp; </a:t>
            </a:r>
            <a:r>
              <a:rPr lang="en-US" dirty="0" err="1" smtClean="0"/>
              <a:t>PoE</a:t>
            </a:r>
            <a:r>
              <a:rPr lang="en-US" dirty="0" smtClean="0"/>
              <a:t>, 120dB WDR, IP66, </a:t>
            </a:r>
            <a:r>
              <a:rPr lang="ru-RU" dirty="0" smtClean="0"/>
              <a:t>фиксированный объектив</a:t>
            </a:r>
            <a:r>
              <a:rPr lang="ru-RU" baseline="0" dirty="0" smtClean="0"/>
              <a:t> </a:t>
            </a:r>
            <a:r>
              <a:rPr lang="en-US" dirty="0" smtClean="0"/>
              <a:t>(3.6mm, 6mm </a:t>
            </a:r>
            <a:r>
              <a:rPr lang="ru-RU" dirty="0" smtClean="0"/>
              <a:t>опция)</a:t>
            </a:r>
            <a:r>
              <a:rPr lang="en-US" dirty="0" smtClean="0"/>
              <a:t>, </a:t>
            </a:r>
            <a:r>
              <a:rPr lang="ru-RU" dirty="0" smtClean="0"/>
              <a:t>ИК подсветка</a:t>
            </a:r>
            <a:r>
              <a:rPr lang="en-US" dirty="0" smtClean="0"/>
              <a:t>: </a:t>
            </a:r>
            <a:r>
              <a:rPr lang="ru-RU" dirty="0" smtClean="0"/>
              <a:t>до </a:t>
            </a:r>
            <a:r>
              <a:rPr lang="en-US" dirty="0" smtClean="0"/>
              <a:t>50</a:t>
            </a:r>
            <a:r>
              <a:rPr lang="ru-RU" dirty="0" smtClean="0"/>
              <a:t>м</a:t>
            </a:r>
            <a:r>
              <a:rPr lang="en-US" dirty="0" smtClean="0"/>
              <a:t>, </a:t>
            </a:r>
            <a:r>
              <a:rPr lang="ru-RU" dirty="0" smtClean="0"/>
              <a:t>ИК анти-отражающее покрытие,  препятствующее осаждению воды и пыли, диапазон рабочих температур -50~70℃</a:t>
            </a:r>
            <a:r>
              <a:rPr lang="en-US" dirty="0" smtClean="0"/>
              <a:t>. </a:t>
            </a:r>
            <a:r>
              <a:rPr lang="ru-RU" dirty="0" smtClean="0"/>
              <a:t>встроенная память </a:t>
            </a:r>
            <a:r>
              <a:rPr lang="en-US" dirty="0" smtClean="0"/>
              <a:t>EMMC</a:t>
            </a:r>
            <a:r>
              <a:rPr lang="ru-RU" dirty="0" smtClean="0"/>
              <a:t> 3</a:t>
            </a:r>
            <a:r>
              <a:rPr lang="en-US" dirty="0" smtClean="0"/>
              <a:t>2G . </a:t>
            </a:r>
            <a:r>
              <a:rPr lang="ru-RU" dirty="0" smtClean="0"/>
              <a:t>панорама</a:t>
            </a:r>
            <a:r>
              <a:rPr lang="en-US" dirty="0" smtClean="0"/>
              <a:t> 250°, 400 </a:t>
            </a:r>
            <a:r>
              <a:rPr lang="ru-RU" dirty="0" err="1" smtClean="0"/>
              <a:t>пресетов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CB2BF-C751-4292-8F07-53DCFDFDDAF3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515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CB2BF-C751-4292-8F07-53DCFDFDDAF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190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zh-CN" dirty="0" smtClean="0"/>
              <a:t>Камера подаст тревогу , начнёт запис</a:t>
            </a:r>
            <a:r>
              <a:rPr lang="ru-RU" altLang="zh-CN" baseline="0" dirty="0" smtClean="0"/>
              <a:t>ь и отправить на сервер фото с объектом тревоги . </a:t>
            </a:r>
          </a:p>
          <a:p>
            <a:r>
              <a:rPr lang="ru-RU" altLang="zh-CN" baseline="0" dirty="0" smtClean="0"/>
              <a:t>Возможность распознавать лица , добавлять  в базу данных и ставить метки на записи по данным людям 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CB2BF-C751-4292-8F07-53DCFDFDDAF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485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CB2BF-C751-4292-8F07-53DCFDFDDAF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847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Средняя стоимость </a:t>
            </a:r>
            <a:r>
              <a:rPr lang="en-US" dirty="0" smtClean="0"/>
              <a:t>HDD</a:t>
            </a:r>
            <a:r>
              <a:rPr lang="en-US" baseline="0" dirty="0" smtClean="0"/>
              <a:t> </a:t>
            </a:r>
            <a:r>
              <a:rPr lang="ru-RU" baseline="0" dirty="0" smtClean="0"/>
              <a:t>на 1 </a:t>
            </a:r>
            <a:r>
              <a:rPr lang="en-US" baseline="0" dirty="0" smtClean="0"/>
              <a:t>Tb </a:t>
            </a:r>
            <a:r>
              <a:rPr lang="ru-RU" baseline="0" dirty="0" smtClean="0"/>
              <a:t>составит 3500руб. ,а средняя стоимость </a:t>
            </a:r>
            <a:r>
              <a:rPr lang="en-US" baseline="0" dirty="0" smtClean="0"/>
              <a:t>HDD </a:t>
            </a:r>
            <a:r>
              <a:rPr lang="ru-RU" baseline="0" dirty="0" smtClean="0"/>
              <a:t>объёмом на 4 </a:t>
            </a:r>
            <a:r>
              <a:rPr lang="en-US" baseline="0" dirty="0" smtClean="0"/>
              <a:t>Tb </a:t>
            </a:r>
            <a:r>
              <a:rPr lang="ru-RU" baseline="0" dirty="0" smtClean="0"/>
              <a:t>будет 9500руб. Экономия составит  6000руб. или  увеличения объёма архива в 4 раза .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CB2BF-C751-4292-8F07-53DCFDFDDAF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917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CB2BF-C751-4292-8F07-53DCFDFDDAF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293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CB2BF-C751-4292-8F07-53DCFDFDDAF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711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CB2BF-C751-4292-8F07-53DCFDFDDAF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03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PIR</a:t>
            </a:r>
            <a:r>
              <a:rPr lang="en-US" altLang="zh-CN" baseline="0" dirty="0" smtClean="0"/>
              <a:t> </a:t>
            </a:r>
            <a:r>
              <a:rPr lang="ru-RU" altLang="zh-CN" baseline="0" dirty="0" smtClean="0"/>
              <a:t>датчик включает подсветку белого ИК диода при обнаружении движения в области его видимости. </a:t>
            </a:r>
          </a:p>
          <a:p>
            <a:r>
              <a:rPr lang="ru-RU" altLang="zh-CN" baseline="0" dirty="0" smtClean="0"/>
              <a:t>1)Цветное изображение </a:t>
            </a:r>
          </a:p>
          <a:p>
            <a:r>
              <a:rPr lang="ru-RU" altLang="zh-CN" baseline="0" dirty="0" smtClean="0"/>
              <a:t>2)Отпугивание злоумышленников</a:t>
            </a:r>
          </a:p>
          <a:p>
            <a:r>
              <a:rPr lang="ru-RU" altLang="zh-CN" baseline="0" dirty="0" smtClean="0"/>
              <a:t>3)При включении белой подсветки , автоматически отправляется фото тревоги на сервер     </a:t>
            </a:r>
            <a:endParaRPr lang="zh-CN" alt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CB2BF-C751-4292-8F07-53DCFDFDDAF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642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Relationship Id="rId9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4.emf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42793"/>
            <a:ext cx="6222826" cy="173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83756" y="1628800"/>
            <a:ext cx="61815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СЕТЕВЫЕ </a:t>
            </a: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АМЕРЫ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-5998"/>
            <a:ext cx="12191218" cy="6865581"/>
          </a:xfrm>
          <a:prstGeom prst="rect">
            <a:avLst/>
          </a:prstGeom>
          <a:solidFill>
            <a:srgbClr val="0F1111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643" b="31839"/>
          <a:stretch/>
        </p:blipFill>
        <p:spPr>
          <a:xfrm>
            <a:off x="539750" y="1335179"/>
            <a:ext cx="11112500" cy="24459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005064"/>
            <a:ext cx="12191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НОВАЯ ЛИНЕЙКА СЕТЕВЫХ КАМЕР</a:t>
            </a:r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9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174" y="7936"/>
            <a:ext cx="1944217" cy="3048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2" y="548680"/>
            <a:ext cx="56166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Smart-</a:t>
            </a:r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сжатие видео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47864" y="1256566"/>
            <a:ext cx="2376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(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U-code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)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2132856"/>
            <a:ext cx="79208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1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Снижение </a:t>
            </a:r>
            <a:r>
              <a:rPr lang="ru-RU" altLang="zh-CN" sz="1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скорости записи </a:t>
            </a:r>
            <a:r>
              <a:rPr lang="ru-RU" altLang="zh-CN" sz="1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с 4Мбит/с   до 1Мбит/с  без снижения качества картинки </a:t>
            </a:r>
            <a:endParaRPr lang="zh-CN" altLang="en-US" sz="1400" b="1" dirty="0">
              <a:latin typeface="Segoe UI" pitchFamily="34" charset="0"/>
              <a:ea typeface="微软雅黑" pitchFamily="34" charset="-122"/>
              <a:cs typeface="Segoe UI" pitchFamily="34" charset="0"/>
            </a:endParaRPr>
          </a:p>
          <a:p>
            <a:pPr algn="ctr"/>
            <a:endParaRPr lang="ru-RU" sz="1600" dirty="0"/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57" y="3356992"/>
            <a:ext cx="4073039" cy="2289966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3356992"/>
            <a:ext cx="3816885" cy="2289967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1187624" y="2908902"/>
            <a:ext cx="2808312" cy="37608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325659" y="2908903"/>
            <a:ext cx="2723202" cy="36878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403648" y="2908903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U-code </a:t>
            </a:r>
            <a:r>
              <a:rPr lang="ru-RU" b="1" dirty="0" smtClean="0"/>
              <a:t>для </a:t>
            </a:r>
            <a:r>
              <a:rPr lang="en-US" b="1" dirty="0" smtClean="0"/>
              <a:t>H.264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580112" y="2908903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U-code </a:t>
            </a:r>
            <a:r>
              <a:rPr lang="ru-RU" b="1" dirty="0" smtClean="0"/>
              <a:t>для </a:t>
            </a:r>
            <a:r>
              <a:rPr lang="en-US" b="1" dirty="0" smtClean="0"/>
              <a:t>H.265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9196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174" y="7936"/>
            <a:ext cx="1944217" cy="3048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552" y="548680"/>
            <a:ext cx="806489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zh-CN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Передача </a:t>
            </a:r>
            <a:r>
              <a:rPr lang="en-US" altLang="zh-CN" sz="36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PoE</a:t>
            </a:r>
            <a:r>
              <a:rPr lang="en-US" altLang="zh-CN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 </a:t>
            </a:r>
            <a:r>
              <a:rPr lang="ru-RU" altLang="zh-CN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сигнала на </a:t>
            </a:r>
            <a:r>
              <a:rPr lang="ru-RU" altLang="zh-CN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длинные </a:t>
            </a:r>
            <a:r>
              <a:rPr lang="ru-RU" altLang="zh-CN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расстояния 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1844824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altLang="zh-CN" b="1" dirty="0">
                <a:latin typeface="Arial" pitchFamily="34" charset="0"/>
                <a:ea typeface="Segoe UI" pitchFamily="34" charset="0"/>
                <a:cs typeface="Arial" pitchFamily="34" charset="0"/>
              </a:rPr>
              <a:t>При подключении камер к регистраторам через </a:t>
            </a:r>
            <a:r>
              <a:rPr lang="en-US" altLang="zh-CN" b="1" dirty="0" err="1">
                <a:latin typeface="Arial" pitchFamily="34" charset="0"/>
                <a:ea typeface="Segoe UI" pitchFamily="34" charset="0"/>
                <a:cs typeface="Arial" pitchFamily="34" charset="0"/>
              </a:rPr>
              <a:t>PoE</a:t>
            </a:r>
            <a:r>
              <a:rPr lang="en-US" altLang="zh-CN" b="1" dirty="0">
                <a:latin typeface="Arial" pitchFamily="34" charset="0"/>
                <a:ea typeface="Segoe UI" pitchFamily="34" charset="0"/>
                <a:cs typeface="Arial" pitchFamily="34" charset="0"/>
              </a:rPr>
              <a:t> </a:t>
            </a:r>
            <a:r>
              <a:rPr lang="ru-RU" altLang="zh-CN" b="1" dirty="0">
                <a:latin typeface="Arial" pitchFamily="34" charset="0"/>
                <a:ea typeface="Segoe UI" pitchFamily="34" charset="0"/>
                <a:cs typeface="Arial" pitchFamily="34" charset="0"/>
              </a:rPr>
              <a:t>коммутатор  , дистанция может достигать 300 метров </a:t>
            </a:r>
            <a:r>
              <a:rPr lang="en-US" altLang="zh-CN" b="1" dirty="0">
                <a:latin typeface="Arial" pitchFamily="34" charset="0"/>
                <a:ea typeface="Segoe UI" pitchFamily="34" charset="0"/>
                <a:cs typeface="Arial" pitchFamily="34" charset="0"/>
              </a:rPr>
              <a:t>(10</a:t>
            </a:r>
            <a:r>
              <a:rPr lang="ru-RU" altLang="zh-CN" b="1" dirty="0">
                <a:latin typeface="Arial" pitchFamily="34" charset="0"/>
                <a:ea typeface="Segoe UI" pitchFamily="34" charset="0"/>
                <a:cs typeface="Arial" pitchFamily="34" charset="0"/>
              </a:rPr>
              <a:t>Мбит/с</a:t>
            </a:r>
            <a:r>
              <a:rPr lang="en-US" altLang="zh-CN" b="1" dirty="0">
                <a:latin typeface="Arial" pitchFamily="34" charset="0"/>
                <a:ea typeface="Segoe UI" pitchFamily="34" charset="0"/>
                <a:cs typeface="Arial" pitchFamily="34" charset="0"/>
              </a:rPr>
              <a:t>)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7"/>
            <a:ext cx="2304256" cy="16068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734" y="4542408"/>
            <a:ext cx="1002963" cy="7468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64" y="3529074"/>
            <a:ext cx="1091705" cy="6040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98" y="2582662"/>
            <a:ext cx="1133232" cy="558305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2123728" y="2861814"/>
            <a:ext cx="532859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stCxn id="13" idx="1"/>
          </p:cNvCxnSpPr>
          <p:nvPr/>
        </p:nvCxnSpPr>
        <p:spPr>
          <a:xfrm flipH="1" flipV="1">
            <a:off x="3131840" y="3831112"/>
            <a:ext cx="446452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2123728" y="4902448"/>
            <a:ext cx="5472636" cy="133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2501774"/>
            <a:ext cx="60101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2123728" y="2861814"/>
            <a:ext cx="0" cy="2791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2123728" y="4747802"/>
            <a:ext cx="0" cy="1680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图片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3452777"/>
            <a:ext cx="60101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图片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4536395"/>
            <a:ext cx="60101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010929" y="2808112"/>
            <a:ext cx="35034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Segoe UI" pitchFamily="34" charset="0"/>
                <a:ea typeface="宋体" charset="-122"/>
                <a:cs typeface="Segoe UI" pitchFamily="34" charset="0"/>
              </a:rPr>
              <a:t>10M </a:t>
            </a:r>
            <a:r>
              <a:rPr lang="ru-RU" altLang="zh-CN" sz="1600" dirty="0">
                <a:latin typeface="Segoe UI" pitchFamily="34" charset="0"/>
                <a:ea typeface="宋体" charset="-122"/>
                <a:cs typeface="Segoe UI" pitchFamily="34" charset="0"/>
              </a:rPr>
              <a:t>Мбит</a:t>
            </a:r>
            <a:r>
              <a:rPr lang="en-US" altLang="zh-CN" sz="1600" dirty="0">
                <a:latin typeface="Segoe UI" pitchFamily="34" charset="0"/>
                <a:ea typeface="宋体" charset="-122"/>
                <a:cs typeface="Segoe UI" pitchFamily="34" charset="0"/>
              </a:rPr>
              <a:t> 300</a:t>
            </a:r>
            <a:r>
              <a:rPr lang="ru-RU" altLang="zh-CN" sz="1600" dirty="0">
                <a:latin typeface="Segoe UI" pitchFamily="34" charset="0"/>
                <a:ea typeface="宋体" charset="-122"/>
                <a:cs typeface="Segoe UI" pitchFamily="34" charset="0"/>
              </a:rPr>
              <a:t>метров</a:t>
            </a:r>
            <a:r>
              <a:rPr lang="en-US" altLang="zh-CN" sz="1600" dirty="0">
                <a:latin typeface="Segoe UI" pitchFamily="34" charset="0"/>
                <a:ea typeface="宋体" charset="-122"/>
                <a:cs typeface="Segoe UI" pitchFamily="34" charset="0"/>
              </a:rPr>
              <a:t>, CAT5E/6</a:t>
            </a:r>
            <a:endParaRPr lang="zh-CN" altLang="en-US" sz="1600" dirty="0">
              <a:latin typeface="Segoe UI" pitchFamily="34" charset="0"/>
              <a:ea typeface="宋体" charset="-122"/>
              <a:cs typeface="Segoe UI" pitchFamily="34" charset="0"/>
            </a:endParaRPr>
          </a:p>
          <a:p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4056801" y="3815495"/>
            <a:ext cx="35854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Segoe UI" pitchFamily="34" charset="0"/>
                <a:ea typeface="宋体" charset="-122"/>
                <a:cs typeface="Segoe UI" pitchFamily="34" charset="0"/>
              </a:rPr>
              <a:t>100M </a:t>
            </a:r>
            <a:r>
              <a:rPr lang="ru-RU" altLang="zh-CN" sz="1600" dirty="0">
                <a:latin typeface="Segoe UI" pitchFamily="34" charset="0"/>
                <a:ea typeface="宋体" charset="-122"/>
                <a:cs typeface="Segoe UI" pitchFamily="34" charset="0"/>
              </a:rPr>
              <a:t>Мбит</a:t>
            </a:r>
            <a:r>
              <a:rPr lang="en-US" altLang="zh-CN" sz="1600" dirty="0">
                <a:latin typeface="Segoe UI" pitchFamily="34" charset="0"/>
                <a:ea typeface="宋体" charset="-122"/>
                <a:cs typeface="Segoe UI" pitchFamily="34" charset="0"/>
              </a:rPr>
              <a:t> 200</a:t>
            </a:r>
            <a:r>
              <a:rPr lang="ru-RU" altLang="zh-CN" sz="1600" dirty="0">
                <a:latin typeface="Segoe UI" pitchFamily="34" charset="0"/>
                <a:ea typeface="宋体" charset="-122"/>
                <a:cs typeface="Segoe UI" pitchFamily="34" charset="0"/>
              </a:rPr>
              <a:t>метров</a:t>
            </a:r>
            <a:r>
              <a:rPr lang="en-US" altLang="zh-CN" sz="1600" dirty="0">
                <a:latin typeface="Segoe UI" pitchFamily="34" charset="0"/>
                <a:ea typeface="宋体" charset="-122"/>
                <a:cs typeface="Segoe UI" pitchFamily="34" charset="0"/>
              </a:rPr>
              <a:t>, CAT6</a:t>
            </a:r>
            <a:endParaRPr lang="zh-CN" altLang="en-US" sz="1600" dirty="0">
              <a:latin typeface="Segoe UI" pitchFamily="34" charset="0"/>
              <a:ea typeface="宋体" charset="-122"/>
              <a:cs typeface="Segoe UI" pitchFamily="34" charset="0"/>
            </a:endParaRPr>
          </a:p>
          <a:p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4135965" y="4936174"/>
            <a:ext cx="33123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Segoe UI" pitchFamily="34" charset="0"/>
                <a:ea typeface="宋体" charset="-122"/>
                <a:cs typeface="Segoe UI" pitchFamily="34" charset="0"/>
              </a:rPr>
              <a:t>100M </a:t>
            </a:r>
            <a:r>
              <a:rPr lang="ru-RU" altLang="zh-CN" sz="1600" dirty="0">
                <a:latin typeface="Segoe UI" pitchFamily="34" charset="0"/>
                <a:ea typeface="宋体" charset="-122"/>
                <a:cs typeface="Segoe UI" pitchFamily="34" charset="0"/>
              </a:rPr>
              <a:t>Мбит</a:t>
            </a:r>
            <a:r>
              <a:rPr lang="en-US" altLang="zh-CN" sz="1600" dirty="0">
                <a:latin typeface="Segoe UI" pitchFamily="34" charset="0"/>
                <a:ea typeface="宋体" charset="-122"/>
                <a:cs typeface="Segoe UI" pitchFamily="34" charset="0"/>
              </a:rPr>
              <a:t> 150</a:t>
            </a:r>
            <a:r>
              <a:rPr lang="ru-RU" altLang="zh-CN" sz="1600" dirty="0">
                <a:latin typeface="Segoe UI" pitchFamily="34" charset="0"/>
                <a:ea typeface="宋体" charset="-122"/>
                <a:cs typeface="Segoe UI" pitchFamily="34" charset="0"/>
              </a:rPr>
              <a:t>метров</a:t>
            </a:r>
            <a:r>
              <a:rPr lang="en-US" altLang="zh-CN" sz="1600" dirty="0">
                <a:latin typeface="Segoe UI" pitchFamily="34" charset="0"/>
                <a:ea typeface="宋体" charset="-122"/>
                <a:cs typeface="Segoe UI" pitchFamily="34" charset="0"/>
              </a:rPr>
              <a:t>, CAT5E</a:t>
            </a:r>
            <a:endParaRPr lang="zh-CN" altLang="en-US" sz="1600" dirty="0">
              <a:latin typeface="Segoe UI" pitchFamily="34" charset="0"/>
              <a:ea typeface="宋体" charset="-122"/>
              <a:cs typeface="Segoe UI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277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67544" y="2060848"/>
            <a:ext cx="820891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Новые </a:t>
            </a:r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возможности</a:t>
            </a:r>
            <a:endParaRPr lang="en-US" sz="40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TARGET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7601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174" y="7936"/>
            <a:ext cx="1944217" cy="3048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48076" y="397969"/>
            <a:ext cx="801528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zh-CN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Картинка</a:t>
            </a:r>
            <a:r>
              <a:rPr lang="en-US" altLang="zh-CN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 – Ultra</a:t>
            </a:r>
            <a:r>
              <a:rPr lang="ru-RU" altLang="zh-CN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HD 4K  </a:t>
            </a:r>
            <a:endParaRPr lang="ru-RU" altLang="zh-CN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anose="020B0604020202020204" pitchFamily="34" charset="0"/>
              <a:ea typeface="华文细黑" panose="02010600040101010101" pitchFamily="2" charset="-122"/>
              <a:cs typeface="Arial" panose="020B0604020202020204" pitchFamily="34" charset="0"/>
            </a:endParaRPr>
          </a:p>
          <a:p>
            <a:pPr lvl="0" algn="ctr"/>
            <a:r>
              <a:rPr lang="ru-RU" altLang="zh-CN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12 М</a:t>
            </a:r>
            <a:r>
              <a:rPr lang="en-US" altLang="zh-CN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P </a:t>
            </a: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004" y="3412810"/>
            <a:ext cx="1082403" cy="533264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710" y="4540478"/>
            <a:ext cx="773880" cy="7597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1" y="1537582"/>
            <a:ext cx="5966087" cy="32067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87624" y="4941168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b="1" dirty="0">
                <a:latin typeface="Arial" pitchFamily="34" charset="0"/>
                <a:ea typeface="Segoe UI" pitchFamily="34" charset="0"/>
                <a:cs typeface="Arial" pitchFamily="34" charset="0"/>
              </a:rPr>
              <a:t>Больше разрешение </a:t>
            </a:r>
            <a:r>
              <a:rPr lang="ru-RU" altLang="zh-CN" b="1" dirty="0" smtClean="0">
                <a:latin typeface="Arial" pitchFamily="34" charset="0"/>
                <a:ea typeface="Segoe UI" pitchFamily="34" charset="0"/>
                <a:cs typeface="Arial" pitchFamily="34" charset="0"/>
              </a:rPr>
              <a:t>– больше </a:t>
            </a:r>
            <a:r>
              <a:rPr lang="ru-RU" altLang="zh-CN" b="1" dirty="0">
                <a:latin typeface="Arial" pitchFamily="34" charset="0"/>
                <a:ea typeface="Segoe UI" pitchFamily="34" charset="0"/>
                <a:cs typeface="Arial" pitchFamily="34" charset="0"/>
              </a:rPr>
              <a:t>деталей </a:t>
            </a:r>
            <a:endParaRPr lang="zh-CN" altLang="en-US" b="1" dirty="0">
              <a:latin typeface="Arial" pitchFamily="34" charset="0"/>
              <a:ea typeface="微软雅黑" pitchFamily="34" charset="-122"/>
              <a:cs typeface="Arial" pitchFamily="34" charset="0"/>
            </a:endParaRP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58" y="612978"/>
            <a:ext cx="1390893" cy="24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4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12" y="0"/>
            <a:ext cx="1944217" cy="3048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666542" y="620688"/>
            <a:ext cx="981054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zh-CN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         </a:t>
            </a:r>
            <a:r>
              <a:rPr lang="ru-RU" altLang="zh-CN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Оптический </a:t>
            </a:r>
            <a:r>
              <a:rPr lang="en-US" altLang="zh-CN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Z</a:t>
            </a:r>
            <a:r>
              <a:rPr lang="en-US" altLang="zh-CN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oom </a:t>
            </a:r>
            <a:r>
              <a:rPr lang="ru-RU" altLang="zh-CN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44</a:t>
            </a:r>
            <a:r>
              <a:rPr lang="en-US" altLang="zh-CN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X </a:t>
            </a:r>
            <a:endParaRPr lang="ru-RU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Picture 2" descr="C:\Users\z00995\Desktop\主打胶片2016\图片素材\44X\1-1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212976"/>
            <a:ext cx="4096455" cy="2304256"/>
          </a:xfrm>
          <a:prstGeom prst="rect">
            <a:avLst/>
          </a:prstGeom>
          <a:noFill/>
        </p:spPr>
      </p:pic>
      <p:pic>
        <p:nvPicPr>
          <p:cNvPr id="8" name="Picture 3" descr="C:\Users\z00995\Desktop\主打胶片2016\图片素材\44X\1-44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5479" y="3212976"/>
            <a:ext cx="3806962" cy="230425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899592" y="1628800"/>
            <a:ext cx="6552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400" b="1" dirty="0">
                <a:latin typeface="Arial" pitchFamily="34" charset="0"/>
                <a:cs typeface="Arial" pitchFamily="34" charset="0"/>
              </a:rPr>
              <a:t>С объективом </a:t>
            </a:r>
            <a:r>
              <a:rPr lang="en-US" altLang="zh-CN" sz="2400" b="1" dirty="0">
                <a:latin typeface="Arial" pitchFamily="34" charset="0"/>
                <a:cs typeface="Arial" pitchFamily="34" charset="0"/>
              </a:rPr>
              <a:t>5~220</a:t>
            </a:r>
            <a:r>
              <a:rPr lang="ru-RU" altLang="zh-CN" sz="2400" b="1" dirty="0">
                <a:latin typeface="Arial" pitchFamily="34" charset="0"/>
                <a:cs typeface="Arial" pitchFamily="34" charset="0"/>
              </a:rPr>
              <a:t>мм можно распознать лица и номера машин на расстоянии </a:t>
            </a:r>
            <a:r>
              <a:rPr lang="ru-RU" altLang="zh-CN" sz="2400" b="1" dirty="0" smtClean="0">
                <a:latin typeface="Arial" pitchFamily="34" charset="0"/>
                <a:cs typeface="Arial" pitchFamily="34" charset="0"/>
              </a:rPr>
              <a:t>300 метров</a:t>
            </a:r>
            <a:endParaRPr lang="zh-CN" altLang="en-US" sz="2400" b="1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146618"/>
            <a:ext cx="1097595" cy="195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74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548680"/>
            <a:ext cx="777686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Starlight</a:t>
            </a:r>
            <a:r>
              <a:rPr lang="ru-RU" altLang="zh-CN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матрица</a:t>
            </a:r>
            <a:endParaRPr lang="ru-RU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342413"/>
            <a:ext cx="5952661" cy="33483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1564343"/>
            <a:ext cx="6840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b="1" dirty="0">
                <a:latin typeface="Arial" pitchFamily="34" charset="0"/>
                <a:cs typeface="Arial" pitchFamily="34" charset="0"/>
              </a:rPr>
              <a:t>Матрица </a:t>
            </a:r>
            <a:r>
              <a:rPr lang="en-US" altLang="zh-CN" b="1" dirty="0">
                <a:latin typeface="Arial" pitchFamily="34" charset="0"/>
                <a:cs typeface="Arial" pitchFamily="34" charset="0"/>
              </a:rPr>
              <a:t>Starlight – </a:t>
            </a:r>
            <a:r>
              <a:rPr lang="ru-RU" altLang="zh-CN" b="1" dirty="0">
                <a:latin typeface="Arial" pitchFamily="34" charset="0"/>
                <a:cs typeface="Arial" pitchFamily="34" charset="0"/>
              </a:rPr>
              <a:t>это цветная картинка при освещённости  </a:t>
            </a:r>
            <a:r>
              <a:rPr lang="en-US" altLang="zh-CN" b="1" dirty="0">
                <a:latin typeface="Arial" pitchFamily="34" charset="0"/>
                <a:cs typeface="Arial" pitchFamily="34" charset="0"/>
              </a:rPr>
              <a:t>0.002 lux </a:t>
            </a:r>
          </a:p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684" y="3495501"/>
            <a:ext cx="1152128" cy="5676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017" y="4016599"/>
            <a:ext cx="902389" cy="6719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797152"/>
            <a:ext cx="917852" cy="5078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264" y="1056511"/>
            <a:ext cx="1317344" cy="22624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12" y="0"/>
            <a:ext cx="1944217" cy="30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56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12" y="0"/>
            <a:ext cx="1944217" cy="3048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1560" y="600363"/>
            <a:ext cx="65527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Segoe UI" pitchFamily="34" charset="0"/>
                <a:cs typeface="Segoe UI" pitchFamily="34" charset="0"/>
              </a:rPr>
              <a:t>Fish 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Segoe UI" pitchFamily="34" charset="0"/>
                <a:cs typeface="Segoe UI" pitchFamily="34" charset="0"/>
              </a:rPr>
              <a:t>Eye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316" y="600363"/>
            <a:ext cx="1579637" cy="129147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" r="2997"/>
          <a:stretch/>
        </p:blipFill>
        <p:spPr bwMode="auto">
          <a:xfrm>
            <a:off x="899592" y="1730086"/>
            <a:ext cx="2664296" cy="20392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4"/>
          <a:stretch/>
        </p:blipFill>
        <p:spPr bwMode="auto">
          <a:xfrm>
            <a:off x="4283968" y="1728300"/>
            <a:ext cx="2544643" cy="2039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69" y="3954132"/>
            <a:ext cx="3809950" cy="1777863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635" y="3954131"/>
            <a:ext cx="3052709" cy="177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95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5536" y="620689"/>
            <a:ext cx="53285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zh-CN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Двойная подсветка</a:t>
            </a:r>
          </a:p>
          <a:p>
            <a:pPr lvl="0" algn="ctr"/>
            <a:r>
              <a:rPr lang="ru-RU" altLang="zh-CN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Белый и инфракрасный свет </a:t>
            </a:r>
            <a:endParaRPr lang="ru-RU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4080" y="1864364"/>
            <a:ext cx="76328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1600" b="1" dirty="0">
                <a:latin typeface="Arial" pitchFamily="34" charset="0"/>
                <a:ea typeface="Segoe UI" pitchFamily="34" charset="0"/>
                <a:cs typeface="Arial" pitchFamily="34" charset="0"/>
              </a:rPr>
              <a:t>При обнаружении движения </a:t>
            </a:r>
            <a:r>
              <a:rPr lang="en-US" altLang="zh-CN" sz="1600" b="1" dirty="0" smtClean="0">
                <a:latin typeface="Arial" pitchFamily="34" charset="0"/>
                <a:ea typeface="Segoe UI" pitchFamily="34" charset="0"/>
                <a:cs typeface="Arial" pitchFamily="34" charset="0"/>
              </a:rPr>
              <a:t>PIR</a:t>
            </a:r>
            <a:r>
              <a:rPr lang="ru-RU" altLang="zh-CN" sz="1600" b="1" dirty="0" smtClean="0">
                <a:latin typeface="Arial" pitchFamily="34" charset="0"/>
                <a:ea typeface="Segoe UI" pitchFamily="34" charset="0"/>
                <a:cs typeface="Arial" pitchFamily="34" charset="0"/>
              </a:rPr>
              <a:t>-датчиком включается ИК-подсветка </a:t>
            </a:r>
            <a:r>
              <a:rPr lang="ru-RU" altLang="zh-CN" sz="1600" b="1" dirty="0">
                <a:latin typeface="Arial" pitchFamily="34" charset="0"/>
                <a:ea typeface="Segoe UI" pitchFamily="34" charset="0"/>
                <a:cs typeface="Arial" pitchFamily="34" charset="0"/>
              </a:rPr>
              <a:t>белого света для чёткого и цветного  изображения  </a:t>
            </a:r>
            <a:endParaRPr lang="en-US" altLang="zh-CN" sz="1600" b="1" dirty="0">
              <a:latin typeface="Arial" pitchFamily="34" charset="0"/>
              <a:ea typeface="Segoe UI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65130" y="1864364"/>
            <a:ext cx="7562604" cy="648072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圆角矩形 26"/>
          <p:cNvSpPr/>
          <p:nvPr/>
        </p:nvSpPr>
        <p:spPr>
          <a:xfrm>
            <a:off x="827584" y="3015884"/>
            <a:ext cx="2304256" cy="2048557"/>
          </a:xfrm>
          <a:prstGeom prst="roundRect">
            <a:avLst>
              <a:gd name="adj" fmla="val 4762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32" name="KSO_Shape"/>
          <p:cNvSpPr>
            <a:spLocks/>
          </p:cNvSpPr>
          <p:nvPr/>
        </p:nvSpPr>
        <p:spPr bwMode="auto">
          <a:xfrm>
            <a:off x="1265374" y="3015884"/>
            <a:ext cx="181089" cy="357071"/>
          </a:xfrm>
          <a:custGeom>
            <a:avLst/>
            <a:gdLst>
              <a:gd name="T0" fmla="*/ 2147483646 w 3055"/>
              <a:gd name="T1" fmla="*/ 2147483646 h 8022"/>
              <a:gd name="T2" fmla="*/ 2147483646 w 3055"/>
              <a:gd name="T3" fmla="*/ 2147483646 h 8022"/>
              <a:gd name="T4" fmla="*/ 2147483646 w 3055"/>
              <a:gd name="T5" fmla="*/ 2147483646 h 8022"/>
              <a:gd name="T6" fmla="*/ 2147483646 w 3055"/>
              <a:gd name="T7" fmla="*/ 2147483646 h 8022"/>
              <a:gd name="T8" fmla="*/ 2147483646 w 3055"/>
              <a:gd name="T9" fmla="*/ 2147483646 h 8022"/>
              <a:gd name="T10" fmla="*/ 2147483646 w 3055"/>
              <a:gd name="T11" fmla="*/ 2147483646 h 8022"/>
              <a:gd name="T12" fmla="*/ 2147483646 w 3055"/>
              <a:gd name="T13" fmla="*/ 2147483646 h 8022"/>
              <a:gd name="T14" fmla="*/ 2147483646 w 3055"/>
              <a:gd name="T15" fmla="*/ 2147483646 h 8022"/>
              <a:gd name="T16" fmla="*/ 2147483646 w 3055"/>
              <a:gd name="T17" fmla="*/ 1017779615 h 8022"/>
              <a:gd name="T18" fmla="*/ 2147483646 w 3055"/>
              <a:gd name="T19" fmla="*/ 241023345 h 8022"/>
              <a:gd name="T20" fmla="*/ 2147483646 w 3055"/>
              <a:gd name="T21" fmla="*/ 2147483646 h 8022"/>
              <a:gd name="T22" fmla="*/ 2147483646 w 3055"/>
              <a:gd name="T23" fmla="*/ 2147483646 h 8022"/>
              <a:gd name="T24" fmla="*/ 2147483646 w 3055"/>
              <a:gd name="T25" fmla="*/ 2147483646 h 8022"/>
              <a:gd name="T26" fmla="*/ 2147483646 w 3055"/>
              <a:gd name="T27" fmla="*/ 2147483646 h 8022"/>
              <a:gd name="T28" fmla="*/ 2147483646 w 3055"/>
              <a:gd name="T29" fmla="*/ 2147483646 h 8022"/>
              <a:gd name="T30" fmla="*/ 2147483646 w 3055"/>
              <a:gd name="T31" fmla="*/ 2147483646 h 8022"/>
              <a:gd name="T32" fmla="*/ 2147483646 w 3055"/>
              <a:gd name="T33" fmla="*/ 2147483646 h 8022"/>
              <a:gd name="T34" fmla="*/ 2147483646 w 3055"/>
              <a:gd name="T35" fmla="*/ 2147483646 h 8022"/>
              <a:gd name="T36" fmla="*/ 2147483646 w 3055"/>
              <a:gd name="T37" fmla="*/ 2147483646 h 8022"/>
              <a:gd name="T38" fmla="*/ 2147483646 w 3055"/>
              <a:gd name="T39" fmla="*/ 2147483646 h 8022"/>
              <a:gd name="T40" fmla="*/ 2147483646 w 3055"/>
              <a:gd name="T41" fmla="*/ 2147483646 h 8022"/>
              <a:gd name="T42" fmla="*/ 2147483646 w 3055"/>
              <a:gd name="T43" fmla="*/ 2147483646 h 8022"/>
              <a:gd name="T44" fmla="*/ 2147483646 w 3055"/>
              <a:gd name="T45" fmla="*/ 2147483646 h 8022"/>
              <a:gd name="T46" fmla="*/ 2147483646 w 3055"/>
              <a:gd name="T47" fmla="*/ 2147483646 h 8022"/>
              <a:gd name="T48" fmla="*/ 2147483646 w 3055"/>
              <a:gd name="T49" fmla="*/ 2147483646 h 8022"/>
              <a:gd name="T50" fmla="*/ 1759455418 w 3055"/>
              <a:gd name="T51" fmla="*/ 2147483646 h 8022"/>
              <a:gd name="T52" fmla="*/ 706454839 w 3055"/>
              <a:gd name="T53" fmla="*/ 2147483646 h 8022"/>
              <a:gd name="T54" fmla="*/ 2147483646 w 3055"/>
              <a:gd name="T55" fmla="*/ 2147483646 h 8022"/>
              <a:gd name="T56" fmla="*/ 2147483646 w 3055"/>
              <a:gd name="T57" fmla="*/ 2147483646 h 8022"/>
              <a:gd name="T58" fmla="*/ 2147483646 w 3055"/>
              <a:gd name="T59" fmla="*/ 2147483646 h 8022"/>
              <a:gd name="T60" fmla="*/ 2147483646 w 3055"/>
              <a:gd name="T61" fmla="*/ 2147483646 h 8022"/>
              <a:gd name="T62" fmla="*/ 2147483646 w 3055"/>
              <a:gd name="T63" fmla="*/ 2147483646 h 8022"/>
              <a:gd name="T64" fmla="*/ 2147483646 w 3055"/>
              <a:gd name="T65" fmla="*/ 2147483646 h 8022"/>
              <a:gd name="T66" fmla="*/ 1759455418 w 3055"/>
              <a:gd name="T67" fmla="*/ 2147483646 h 8022"/>
              <a:gd name="T68" fmla="*/ 13307201 w 3055"/>
              <a:gd name="T69" fmla="*/ 2147483646 h 8022"/>
              <a:gd name="T70" fmla="*/ 2147483646 w 3055"/>
              <a:gd name="T71" fmla="*/ 2147483646 h 8022"/>
              <a:gd name="T72" fmla="*/ 2147483646 w 3055"/>
              <a:gd name="T73" fmla="*/ 2147483646 h 8022"/>
              <a:gd name="T74" fmla="*/ 2147483646 w 3055"/>
              <a:gd name="T75" fmla="*/ 2147483646 h 8022"/>
              <a:gd name="T76" fmla="*/ 2147483646 w 3055"/>
              <a:gd name="T77" fmla="*/ 2147483646 h 8022"/>
              <a:gd name="T78" fmla="*/ 2147483646 w 3055"/>
              <a:gd name="T79" fmla="*/ 2147483646 h 8022"/>
              <a:gd name="T80" fmla="*/ 2147483646 w 3055"/>
              <a:gd name="T81" fmla="*/ 2147483646 h 8022"/>
              <a:gd name="T82" fmla="*/ 2147483646 w 3055"/>
              <a:gd name="T83" fmla="*/ 2147483646 h 8022"/>
              <a:gd name="T84" fmla="*/ 2147483646 w 3055"/>
              <a:gd name="T85" fmla="*/ 2147483646 h 8022"/>
              <a:gd name="T86" fmla="*/ 2147483646 w 3055"/>
              <a:gd name="T87" fmla="*/ 2147483646 h 8022"/>
              <a:gd name="T88" fmla="*/ 2147483646 w 3055"/>
              <a:gd name="T89" fmla="*/ 2147483646 h 8022"/>
              <a:gd name="T90" fmla="*/ 2147483646 w 3055"/>
              <a:gd name="T91" fmla="*/ 2147483646 h 8022"/>
              <a:gd name="T92" fmla="*/ 2147483646 w 3055"/>
              <a:gd name="T93" fmla="*/ 2147483646 h 8022"/>
              <a:gd name="T94" fmla="*/ 2147483646 w 3055"/>
              <a:gd name="T95" fmla="*/ 2147483646 h 8022"/>
              <a:gd name="T96" fmla="*/ 2147483646 w 3055"/>
              <a:gd name="T97" fmla="*/ 2147483646 h 8022"/>
              <a:gd name="T98" fmla="*/ 2147483646 w 3055"/>
              <a:gd name="T99" fmla="*/ 2147483646 h 8022"/>
              <a:gd name="T100" fmla="*/ 2147483646 w 3055"/>
              <a:gd name="T101" fmla="*/ 2147483646 h 8022"/>
              <a:gd name="T102" fmla="*/ 2147483646 w 3055"/>
              <a:gd name="T103" fmla="*/ 2147483646 h 8022"/>
              <a:gd name="T104" fmla="*/ 2147483646 w 3055"/>
              <a:gd name="T105" fmla="*/ 2147483646 h 8022"/>
              <a:gd name="T106" fmla="*/ 2147483646 w 3055"/>
              <a:gd name="T107" fmla="*/ 2147483646 h 8022"/>
              <a:gd name="T108" fmla="*/ 2147483646 w 3055"/>
              <a:gd name="T109" fmla="*/ 2147483646 h 8022"/>
              <a:gd name="T110" fmla="*/ 2147483646 w 3055"/>
              <a:gd name="T111" fmla="*/ 2147483646 h 8022"/>
              <a:gd name="T112" fmla="*/ 2147483646 w 3055"/>
              <a:gd name="T113" fmla="*/ 2147483646 h 8022"/>
              <a:gd name="T114" fmla="*/ 2147483646 w 3055"/>
              <a:gd name="T115" fmla="*/ 2147483646 h 8022"/>
              <a:gd name="T116" fmla="*/ 2147483646 w 3055"/>
              <a:gd name="T117" fmla="*/ 2147483646 h 8022"/>
              <a:gd name="T118" fmla="*/ 2147483646 w 3055"/>
              <a:gd name="T119" fmla="*/ 2147483646 h 8022"/>
              <a:gd name="T120" fmla="*/ 2147483646 w 3055"/>
              <a:gd name="T121" fmla="*/ 2147483646 h 802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3055" h="8022">
                <a:moveTo>
                  <a:pt x="2957" y="2275"/>
                </a:moveTo>
                <a:lnTo>
                  <a:pt x="2957" y="2275"/>
                </a:lnTo>
                <a:lnTo>
                  <a:pt x="2947" y="2261"/>
                </a:lnTo>
                <a:lnTo>
                  <a:pt x="2937" y="2246"/>
                </a:lnTo>
                <a:lnTo>
                  <a:pt x="2927" y="2227"/>
                </a:lnTo>
                <a:lnTo>
                  <a:pt x="2916" y="2206"/>
                </a:lnTo>
                <a:lnTo>
                  <a:pt x="2907" y="2185"/>
                </a:lnTo>
                <a:lnTo>
                  <a:pt x="2896" y="2162"/>
                </a:lnTo>
                <a:lnTo>
                  <a:pt x="2880" y="2116"/>
                </a:lnTo>
                <a:lnTo>
                  <a:pt x="2864" y="2072"/>
                </a:lnTo>
                <a:lnTo>
                  <a:pt x="2853" y="2036"/>
                </a:lnTo>
                <a:lnTo>
                  <a:pt x="2843" y="2002"/>
                </a:lnTo>
                <a:lnTo>
                  <a:pt x="2837" y="1979"/>
                </a:lnTo>
                <a:lnTo>
                  <a:pt x="2830" y="1953"/>
                </a:lnTo>
                <a:lnTo>
                  <a:pt x="2820" y="1925"/>
                </a:lnTo>
                <a:lnTo>
                  <a:pt x="2809" y="1895"/>
                </a:lnTo>
                <a:lnTo>
                  <a:pt x="2797" y="1864"/>
                </a:lnTo>
                <a:lnTo>
                  <a:pt x="2783" y="1833"/>
                </a:lnTo>
                <a:lnTo>
                  <a:pt x="2755" y="1772"/>
                </a:lnTo>
                <a:lnTo>
                  <a:pt x="2729" y="1716"/>
                </a:lnTo>
                <a:lnTo>
                  <a:pt x="2707" y="1669"/>
                </a:lnTo>
                <a:lnTo>
                  <a:pt x="2685" y="1626"/>
                </a:lnTo>
                <a:lnTo>
                  <a:pt x="2678" y="1602"/>
                </a:lnTo>
                <a:lnTo>
                  <a:pt x="2668" y="1579"/>
                </a:lnTo>
                <a:lnTo>
                  <a:pt x="2659" y="1556"/>
                </a:lnTo>
                <a:lnTo>
                  <a:pt x="2649" y="1535"/>
                </a:lnTo>
                <a:lnTo>
                  <a:pt x="2637" y="1516"/>
                </a:lnTo>
                <a:lnTo>
                  <a:pt x="2625" y="1498"/>
                </a:lnTo>
                <a:lnTo>
                  <a:pt x="2612" y="1481"/>
                </a:lnTo>
                <a:lnTo>
                  <a:pt x="2599" y="1465"/>
                </a:lnTo>
                <a:lnTo>
                  <a:pt x="2585" y="1450"/>
                </a:lnTo>
                <a:lnTo>
                  <a:pt x="2572" y="1437"/>
                </a:lnTo>
                <a:lnTo>
                  <a:pt x="2557" y="1424"/>
                </a:lnTo>
                <a:lnTo>
                  <a:pt x="2543" y="1413"/>
                </a:lnTo>
                <a:lnTo>
                  <a:pt x="2528" y="1401"/>
                </a:lnTo>
                <a:lnTo>
                  <a:pt x="2514" y="1392"/>
                </a:lnTo>
                <a:lnTo>
                  <a:pt x="2499" y="1383"/>
                </a:lnTo>
                <a:lnTo>
                  <a:pt x="2485" y="1374"/>
                </a:lnTo>
                <a:lnTo>
                  <a:pt x="2457" y="1361"/>
                </a:lnTo>
                <a:lnTo>
                  <a:pt x="2431" y="1350"/>
                </a:lnTo>
                <a:lnTo>
                  <a:pt x="2406" y="1342"/>
                </a:lnTo>
                <a:lnTo>
                  <a:pt x="2385" y="1336"/>
                </a:lnTo>
                <a:lnTo>
                  <a:pt x="2367" y="1332"/>
                </a:lnTo>
                <a:lnTo>
                  <a:pt x="2354" y="1329"/>
                </a:lnTo>
                <a:lnTo>
                  <a:pt x="2341" y="1328"/>
                </a:lnTo>
                <a:lnTo>
                  <a:pt x="2343" y="1318"/>
                </a:lnTo>
                <a:lnTo>
                  <a:pt x="2341" y="1309"/>
                </a:lnTo>
                <a:lnTo>
                  <a:pt x="2340" y="1301"/>
                </a:lnTo>
                <a:lnTo>
                  <a:pt x="2337" y="1292"/>
                </a:lnTo>
                <a:lnTo>
                  <a:pt x="2334" y="1284"/>
                </a:lnTo>
                <a:lnTo>
                  <a:pt x="2330" y="1277"/>
                </a:lnTo>
                <a:lnTo>
                  <a:pt x="2325" y="1270"/>
                </a:lnTo>
                <a:lnTo>
                  <a:pt x="2320" y="1262"/>
                </a:lnTo>
                <a:lnTo>
                  <a:pt x="2306" y="1249"/>
                </a:lnTo>
                <a:lnTo>
                  <a:pt x="2292" y="1236"/>
                </a:lnTo>
                <a:lnTo>
                  <a:pt x="2275" y="1225"/>
                </a:lnTo>
                <a:lnTo>
                  <a:pt x="2258" y="1215"/>
                </a:lnTo>
                <a:lnTo>
                  <a:pt x="2242" y="1205"/>
                </a:lnTo>
                <a:lnTo>
                  <a:pt x="2225" y="1197"/>
                </a:lnTo>
                <a:lnTo>
                  <a:pt x="2196" y="1184"/>
                </a:lnTo>
                <a:lnTo>
                  <a:pt x="2175" y="1177"/>
                </a:lnTo>
                <a:lnTo>
                  <a:pt x="2168" y="1175"/>
                </a:lnTo>
                <a:lnTo>
                  <a:pt x="2161" y="1173"/>
                </a:lnTo>
                <a:lnTo>
                  <a:pt x="2155" y="1171"/>
                </a:lnTo>
                <a:lnTo>
                  <a:pt x="2141" y="1165"/>
                </a:lnTo>
                <a:lnTo>
                  <a:pt x="2127" y="1155"/>
                </a:lnTo>
                <a:lnTo>
                  <a:pt x="2111" y="1145"/>
                </a:lnTo>
                <a:lnTo>
                  <a:pt x="2096" y="1133"/>
                </a:lnTo>
                <a:lnTo>
                  <a:pt x="2080" y="1118"/>
                </a:lnTo>
                <a:lnTo>
                  <a:pt x="2051" y="1089"/>
                </a:lnTo>
                <a:lnTo>
                  <a:pt x="2024" y="1060"/>
                </a:lnTo>
                <a:lnTo>
                  <a:pt x="2002" y="1035"/>
                </a:lnTo>
                <a:lnTo>
                  <a:pt x="1983" y="1011"/>
                </a:lnTo>
                <a:lnTo>
                  <a:pt x="1973" y="1008"/>
                </a:lnTo>
                <a:lnTo>
                  <a:pt x="1962" y="1005"/>
                </a:lnTo>
                <a:lnTo>
                  <a:pt x="1970" y="997"/>
                </a:lnTo>
                <a:lnTo>
                  <a:pt x="1977" y="987"/>
                </a:lnTo>
                <a:lnTo>
                  <a:pt x="1984" y="976"/>
                </a:lnTo>
                <a:lnTo>
                  <a:pt x="1988" y="964"/>
                </a:lnTo>
                <a:lnTo>
                  <a:pt x="1992" y="951"/>
                </a:lnTo>
                <a:lnTo>
                  <a:pt x="1995" y="939"/>
                </a:lnTo>
                <a:lnTo>
                  <a:pt x="1997" y="925"/>
                </a:lnTo>
                <a:lnTo>
                  <a:pt x="1998" y="912"/>
                </a:lnTo>
                <a:lnTo>
                  <a:pt x="2000" y="888"/>
                </a:lnTo>
                <a:lnTo>
                  <a:pt x="2000" y="867"/>
                </a:lnTo>
                <a:lnTo>
                  <a:pt x="1999" y="848"/>
                </a:lnTo>
                <a:lnTo>
                  <a:pt x="2004" y="846"/>
                </a:lnTo>
                <a:lnTo>
                  <a:pt x="2008" y="843"/>
                </a:lnTo>
                <a:lnTo>
                  <a:pt x="2013" y="840"/>
                </a:lnTo>
                <a:lnTo>
                  <a:pt x="2016" y="837"/>
                </a:lnTo>
                <a:lnTo>
                  <a:pt x="2021" y="830"/>
                </a:lnTo>
                <a:lnTo>
                  <a:pt x="2023" y="822"/>
                </a:lnTo>
                <a:lnTo>
                  <a:pt x="2024" y="813"/>
                </a:lnTo>
                <a:lnTo>
                  <a:pt x="2024" y="804"/>
                </a:lnTo>
                <a:lnTo>
                  <a:pt x="2022" y="794"/>
                </a:lnTo>
                <a:lnTo>
                  <a:pt x="2019" y="785"/>
                </a:lnTo>
                <a:lnTo>
                  <a:pt x="2015" y="777"/>
                </a:lnTo>
                <a:lnTo>
                  <a:pt x="2011" y="769"/>
                </a:lnTo>
                <a:lnTo>
                  <a:pt x="2003" y="753"/>
                </a:lnTo>
                <a:lnTo>
                  <a:pt x="1994" y="739"/>
                </a:lnTo>
                <a:lnTo>
                  <a:pt x="1991" y="730"/>
                </a:lnTo>
                <a:lnTo>
                  <a:pt x="1987" y="720"/>
                </a:lnTo>
                <a:lnTo>
                  <a:pt x="1979" y="708"/>
                </a:lnTo>
                <a:lnTo>
                  <a:pt x="1971" y="696"/>
                </a:lnTo>
                <a:lnTo>
                  <a:pt x="1961" y="683"/>
                </a:lnTo>
                <a:lnTo>
                  <a:pt x="1949" y="670"/>
                </a:lnTo>
                <a:lnTo>
                  <a:pt x="1927" y="644"/>
                </a:lnTo>
                <a:lnTo>
                  <a:pt x="1903" y="620"/>
                </a:lnTo>
                <a:lnTo>
                  <a:pt x="1883" y="600"/>
                </a:lnTo>
                <a:lnTo>
                  <a:pt x="1863" y="582"/>
                </a:lnTo>
                <a:lnTo>
                  <a:pt x="1858" y="579"/>
                </a:lnTo>
                <a:lnTo>
                  <a:pt x="1858" y="536"/>
                </a:lnTo>
                <a:lnTo>
                  <a:pt x="1857" y="496"/>
                </a:lnTo>
                <a:lnTo>
                  <a:pt x="1855" y="456"/>
                </a:lnTo>
                <a:lnTo>
                  <a:pt x="1853" y="421"/>
                </a:lnTo>
                <a:lnTo>
                  <a:pt x="1849" y="368"/>
                </a:lnTo>
                <a:lnTo>
                  <a:pt x="1847" y="347"/>
                </a:lnTo>
                <a:lnTo>
                  <a:pt x="1846" y="335"/>
                </a:lnTo>
                <a:lnTo>
                  <a:pt x="1844" y="322"/>
                </a:lnTo>
                <a:lnTo>
                  <a:pt x="1838" y="300"/>
                </a:lnTo>
                <a:lnTo>
                  <a:pt x="1831" y="277"/>
                </a:lnTo>
                <a:lnTo>
                  <a:pt x="1822" y="256"/>
                </a:lnTo>
                <a:lnTo>
                  <a:pt x="1811" y="236"/>
                </a:lnTo>
                <a:lnTo>
                  <a:pt x="1798" y="217"/>
                </a:lnTo>
                <a:lnTo>
                  <a:pt x="1784" y="198"/>
                </a:lnTo>
                <a:lnTo>
                  <a:pt x="1768" y="181"/>
                </a:lnTo>
                <a:lnTo>
                  <a:pt x="1751" y="165"/>
                </a:lnTo>
                <a:lnTo>
                  <a:pt x="1734" y="149"/>
                </a:lnTo>
                <a:lnTo>
                  <a:pt x="1714" y="135"/>
                </a:lnTo>
                <a:lnTo>
                  <a:pt x="1695" y="121"/>
                </a:lnTo>
                <a:lnTo>
                  <a:pt x="1674" y="109"/>
                </a:lnTo>
                <a:lnTo>
                  <a:pt x="1654" y="97"/>
                </a:lnTo>
                <a:lnTo>
                  <a:pt x="1633" y="86"/>
                </a:lnTo>
                <a:lnTo>
                  <a:pt x="1612" y="76"/>
                </a:lnTo>
                <a:lnTo>
                  <a:pt x="1590" y="66"/>
                </a:lnTo>
                <a:lnTo>
                  <a:pt x="1570" y="58"/>
                </a:lnTo>
                <a:lnTo>
                  <a:pt x="1529" y="42"/>
                </a:lnTo>
                <a:lnTo>
                  <a:pt x="1492" y="30"/>
                </a:lnTo>
                <a:lnTo>
                  <a:pt x="1459" y="21"/>
                </a:lnTo>
                <a:lnTo>
                  <a:pt x="1430" y="13"/>
                </a:lnTo>
                <a:lnTo>
                  <a:pt x="1408" y="8"/>
                </a:lnTo>
                <a:lnTo>
                  <a:pt x="1389" y="4"/>
                </a:lnTo>
                <a:lnTo>
                  <a:pt x="1365" y="1"/>
                </a:lnTo>
                <a:lnTo>
                  <a:pt x="1342" y="0"/>
                </a:lnTo>
                <a:lnTo>
                  <a:pt x="1320" y="0"/>
                </a:lnTo>
                <a:lnTo>
                  <a:pt x="1298" y="2"/>
                </a:lnTo>
                <a:lnTo>
                  <a:pt x="1276" y="6"/>
                </a:lnTo>
                <a:lnTo>
                  <a:pt x="1255" y="12"/>
                </a:lnTo>
                <a:lnTo>
                  <a:pt x="1236" y="18"/>
                </a:lnTo>
                <a:lnTo>
                  <a:pt x="1216" y="27"/>
                </a:lnTo>
                <a:lnTo>
                  <a:pt x="1197" y="36"/>
                </a:lnTo>
                <a:lnTo>
                  <a:pt x="1179" y="48"/>
                </a:lnTo>
                <a:lnTo>
                  <a:pt x="1161" y="59"/>
                </a:lnTo>
                <a:lnTo>
                  <a:pt x="1144" y="70"/>
                </a:lnTo>
                <a:lnTo>
                  <a:pt x="1128" y="84"/>
                </a:lnTo>
                <a:lnTo>
                  <a:pt x="1112" y="97"/>
                </a:lnTo>
                <a:lnTo>
                  <a:pt x="1098" y="111"/>
                </a:lnTo>
                <a:lnTo>
                  <a:pt x="1084" y="125"/>
                </a:lnTo>
                <a:lnTo>
                  <a:pt x="1058" y="153"/>
                </a:lnTo>
                <a:lnTo>
                  <a:pt x="1035" y="181"/>
                </a:lnTo>
                <a:lnTo>
                  <a:pt x="1016" y="208"/>
                </a:lnTo>
                <a:lnTo>
                  <a:pt x="999" y="232"/>
                </a:lnTo>
                <a:lnTo>
                  <a:pt x="987" y="252"/>
                </a:lnTo>
                <a:lnTo>
                  <a:pt x="977" y="268"/>
                </a:lnTo>
                <a:lnTo>
                  <a:pt x="970" y="282"/>
                </a:lnTo>
                <a:lnTo>
                  <a:pt x="946" y="282"/>
                </a:lnTo>
                <a:lnTo>
                  <a:pt x="923" y="284"/>
                </a:lnTo>
                <a:lnTo>
                  <a:pt x="903" y="285"/>
                </a:lnTo>
                <a:lnTo>
                  <a:pt x="883" y="288"/>
                </a:lnTo>
                <a:lnTo>
                  <a:pt x="865" y="290"/>
                </a:lnTo>
                <a:lnTo>
                  <a:pt x="849" y="294"/>
                </a:lnTo>
                <a:lnTo>
                  <a:pt x="833" y="299"/>
                </a:lnTo>
                <a:lnTo>
                  <a:pt x="820" y="303"/>
                </a:lnTo>
                <a:lnTo>
                  <a:pt x="806" y="307"/>
                </a:lnTo>
                <a:lnTo>
                  <a:pt x="795" y="312"/>
                </a:lnTo>
                <a:lnTo>
                  <a:pt x="784" y="317"/>
                </a:lnTo>
                <a:lnTo>
                  <a:pt x="775" y="323"/>
                </a:lnTo>
                <a:lnTo>
                  <a:pt x="767" y="330"/>
                </a:lnTo>
                <a:lnTo>
                  <a:pt x="759" y="335"/>
                </a:lnTo>
                <a:lnTo>
                  <a:pt x="753" y="341"/>
                </a:lnTo>
                <a:lnTo>
                  <a:pt x="748" y="347"/>
                </a:lnTo>
                <a:lnTo>
                  <a:pt x="739" y="360"/>
                </a:lnTo>
                <a:lnTo>
                  <a:pt x="732" y="371"/>
                </a:lnTo>
                <a:lnTo>
                  <a:pt x="728" y="383"/>
                </a:lnTo>
                <a:lnTo>
                  <a:pt x="726" y="392"/>
                </a:lnTo>
                <a:lnTo>
                  <a:pt x="725" y="400"/>
                </a:lnTo>
                <a:lnTo>
                  <a:pt x="724" y="407"/>
                </a:lnTo>
                <a:lnTo>
                  <a:pt x="725" y="413"/>
                </a:lnTo>
                <a:lnTo>
                  <a:pt x="725" y="422"/>
                </a:lnTo>
                <a:lnTo>
                  <a:pt x="726" y="430"/>
                </a:lnTo>
                <a:lnTo>
                  <a:pt x="727" y="438"/>
                </a:lnTo>
                <a:lnTo>
                  <a:pt x="729" y="445"/>
                </a:lnTo>
                <a:lnTo>
                  <a:pt x="732" y="451"/>
                </a:lnTo>
                <a:lnTo>
                  <a:pt x="737" y="456"/>
                </a:lnTo>
                <a:lnTo>
                  <a:pt x="741" y="461"/>
                </a:lnTo>
                <a:lnTo>
                  <a:pt x="745" y="466"/>
                </a:lnTo>
                <a:lnTo>
                  <a:pt x="750" y="470"/>
                </a:lnTo>
                <a:lnTo>
                  <a:pt x="755" y="473"/>
                </a:lnTo>
                <a:lnTo>
                  <a:pt x="768" y="477"/>
                </a:lnTo>
                <a:lnTo>
                  <a:pt x="780" y="480"/>
                </a:lnTo>
                <a:lnTo>
                  <a:pt x="794" y="481"/>
                </a:lnTo>
                <a:lnTo>
                  <a:pt x="807" y="481"/>
                </a:lnTo>
                <a:lnTo>
                  <a:pt x="821" y="481"/>
                </a:lnTo>
                <a:lnTo>
                  <a:pt x="843" y="478"/>
                </a:lnTo>
                <a:lnTo>
                  <a:pt x="860" y="474"/>
                </a:lnTo>
                <a:lnTo>
                  <a:pt x="866" y="473"/>
                </a:lnTo>
                <a:lnTo>
                  <a:pt x="870" y="470"/>
                </a:lnTo>
                <a:lnTo>
                  <a:pt x="876" y="467"/>
                </a:lnTo>
                <a:lnTo>
                  <a:pt x="890" y="462"/>
                </a:lnTo>
                <a:lnTo>
                  <a:pt x="908" y="458"/>
                </a:lnTo>
                <a:lnTo>
                  <a:pt x="928" y="455"/>
                </a:lnTo>
                <a:lnTo>
                  <a:pt x="961" y="452"/>
                </a:lnTo>
                <a:lnTo>
                  <a:pt x="975" y="451"/>
                </a:lnTo>
                <a:lnTo>
                  <a:pt x="976" y="442"/>
                </a:lnTo>
                <a:lnTo>
                  <a:pt x="978" y="433"/>
                </a:lnTo>
                <a:lnTo>
                  <a:pt x="980" y="425"/>
                </a:lnTo>
                <a:lnTo>
                  <a:pt x="984" y="418"/>
                </a:lnTo>
                <a:lnTo>
                  <a:pt x="977" y="460"/>
                </a:lnTo>
                <a:lnTo>
                  <a:pt x="973" y="502"/>
                </a:lnTo>
                <a:lnTo>
                  <a:pt x="971" y="521"/>
                </a:lnTo>
                <a:lnTo>
                  <a:pt x="971" y="535"/>
                </a:lnTo>
                <a:lnTo>
                  <a:pt x="973" y="547"/>
                </a:lnTo>
                <a:lnTo>
                  <a:pt x="974" y="551"/>
                </a:lnTo>
                <a:lnTo>
                  <a:pt x="975" y="554"/>
                </a:lnTo>
                <a:lnTo>
                  <a:pt x="976" y="558"/>
                </a:lnTo>
                <a:lnTo>
                  <a:pt x="977" y="568"/>
                </a:lnTo>
                <a:lnTo>
                  <a:pt x="977" y="589"/>
                </a:lnTo>
                <a:lnTo>
                  <a:pt x="977" y="603"/>
                </a:lnTo>
                <a:lnTo>
                  <a:pt x="975" y="619"/>
                </a:lnTo>
                <a:lnTo>
                  <a:pt x="971" y="647"/>
                </a:lnTo>
                <a:lnTo>
                  <a:pt x="963" y="711"/>
                </a:lnTo>
                <a:lnTo>
                  <a:pt x="960" y="748"/>
                </a:lnTo>
                <a:lnTo>
                  <a:pt x="958" y="783"/>
                </a:lnTo>
                <a:lnTo>
                  <a:pt x="957" y="812"/>
                </a:lnTo>
                <a:lnTo>
                  <a:pt x="958" y="823"/>
                </a:lnTo>
                <a:lnTo>
                  <a:pt x="959" y="832"/>
                </a:lnTo>
                <a:lnTo>
                  <a:pt x="965" y="845"/>
                </a:lnTo>
                <a:lnTo>
                  <a:pt x="978" y="877"/>
                </a:lnTo>
                <a:lnTo>
                  <a:pt x="986" y="897"/>
                </a:lnTo>
                <a:lnTo>
                  <a:pt x="991" y="917"/>
                </a:lnTo>
                <a:lnTo>
                  <a:pt x="996" y="936"/>
                </a:lnTo>
                <a:lnTo>
                  <a:pt x="997" y="944"/>
                </a:lnTo>
                <a:lnTo>
                  <a:pt x="997" y="952"/>
                </a:lnTo>
                <a:lnTo>
                  <a:pt x="998" y="957"/>
                </a:lnTo>
                <a:lnTo>
                  <a:pt x="1002" y="971"/>
                </a:lnTo>
                <a:lnTo>
                  <a:pt x="1005" y="979"/>
                </a:lnTo>
                <a:lnTo>
                  <a:pt x="1010" y="989"/>
                </a:lnTo>
                <a:lnTo>
                  <a:pt x="1016" y="1000"/>
                </a:lnTo>
                <a:lnTo>
                  <a:pt x="1023" y="1011"/>
                </a:lnTo>
                <a:lnTo>
                  <a:pt x="1030" y="1023"/>
                </a:lnTo>
                <a:lnTo>
                  <a:pt x="1041" y="1033"/>
                </a:lnTo>
                <a:lnTo>
                  <a:pt x="1051" y="1043"/>
                </a:lnTo>
                <a:lnTo>
                  <a:pt x="1063" y="1053"/>
                </a:lnTo>
                <a:lnTo>
                  <a:pt x="1078" y="1060"/>
                </a:lnTo>
                <a:lnTo>
                  <a:pt x="1086" y="1063"/>
                </a:lnTo>
                <a:lnTo>
                  <a:pt x="1095" y="1066"/>
                </a:lnTo>
                <a:lnTo>
                  <a:pt x="1104" y="1068"/>
                </a:lnTo>
                <a:lnTo>
                  <a:pt x="1113" y="1070"/>
                </a:lnTo>
                <a:lnTo>
                  <a:pt x="1123" y="1071"/>
                </a:lnTo>
                <a:lnTo>
                  <a:pt x="1133" y="1071"/>
                </a:lnTo>
                <a:lnTo>
                  <a:pt x="1138" y="1071"/>
                </a:lnTo>
                <a:lnTo>
                  <a:pt x="1148" y="1073"/>
                </a:lnTo>
                <a:lnTo>
                  <a:pt x="1162" y="1078"/>
                </a:lnTo>
                <a:lnTo>
                  <a:pt x="1169" y="1081"/>
                </a:lnTo>
                <a:lnTo>
                  <a:pt x="1175" y="1084"/>
                </a:lnTo>
                <a:lnTo>
                  <a:pt x="1182" y="1089"/>
                </a:lnTo>
                <a:lnTo>
                  <a:pt x="1186" y="1095"/>
                </a:lnTo>
                <a:lnTo>
                  <a:pt x="1188" y="1103"/>
                </a:lnTo>
                <a:lnTo>
                  <a:pt x="1189" y="1111"/>
                </a:lnTo>
                <a:lnTo>
                  <a:pt x="1187" y="1120"/>
                </a:lnTo>
                <a:lnTo>
                  <a:pt x="1182" y="1132"/>
                </a:lnTo>
                <a:lnTo>
                  <a:pt x="1173" y="1144"/>
                </a:lnTo>
                <a:lnTo>
                  <a:pt x="1161" y="1159"/>
                </a:lnTo>
                <a:lnTo>
                  <a:pt x="1159" y="1173"/>
                </a:lnTo>
                <a:lnTo>
                  <a:pt x="1158" y="1188"/>
                </a:lnTo>
                <a:lnTo>
                  <a:pt x="1157" y="1205"/>
                </a:lnTo>
                <a:lnTo>
                  <a:pt x="1152" y="1223"/>
                </a:lnTo>
                <a:lnTo>
                  <a:pt x="1150" y="1234"/>
                </a:lnTo>
                <a:lnTo>
                  <a:pt x="1147" y="1246"/>
                </a:lnTo>
                <a:lnTo>
                  <a:pt x="1146" y="1258"/>
                </a:lnTo>
                <a:lnTo>
                  <a:pt x="1147" y="1271"/>
                </a:lnTo>
                <a:lnTo>
                  <a:pt x="1151" y="1283"/>
                </a:lnTo>
                <a:lnTo>
                  <a:pt x="1153" y="1289"/>
                </a:lnTo>
                <a:lnTo>
                  <a:pt x="1155" y="1294"/>
                </a:lnTo>
                <a:lnTo>
                  <a:pt x="1155" y="1299"/>
                </a:lnTo>
                <a:lnTo>
                  <a:pt x="1147" y="1295"/>
                </a:lnTo>
                <a:lnTo>
                  <a:pt x="1139" y="1294"/>
                </a:lnTo>
                <a:lnTo>
                  <a:pt x="1107" y="1314"/>
                </a:lnTo>
                <a:lnTo>
                  <a:pt x="1035" y="1361"/>
                </a:lnTo>
                <a:lnTo>
                  <a:pt x="994" y="1389"/>
                </a:lnTo>
                <a:lnTo>
                  <a:pt x="956" y="1416"/>
                </a:lnTo>
                <a:lnTo>
                  <a:pt x="938" y="1429"/>
                </a:lnTo>
                <a:lnTo>
                  <a:pt x="922" y="1442"/>
                </a:lnTo>
                <a:lnTo>
                  <a:pt x="909" y="1453"/>
                </a:lnTo>
                <a:lnTo>
                  <a:pt x="899" y="1464"/>
                </a:lnTo>
                <a:lnTo>
                  <a:pt x="886" y="1471"/>
                </a:lnTo>
                <a:lnTo>
                  <a:pt x="873" y="1479"/>
                </a:lnTo>
                <a:lnTo>
                  <a:pt x="854" y="1488"/>
                </a:lnTo>
                <a:lnTo>
                  <a:pt x="832" y="1498"/>
                </a:lnTo>
                <a:lnTo>
                  <a:pt x="809" y="1507"/>
                </a:lnTo>
                <a:lnTo>
                  <a:pt x="798" y="1511"/>
                </a:lnTo>
                <a:lnTo>
                  <a:pt x="786" y="1514"/>
                </a:lnTo>
                <a:lnTo>
                  <a:pt x="775" y="1516"/>
                </a:lnTo>
                <a:lnTo>
                  <a:pt x="764" y="1517"/>
                </a:lnTo>
                <a:lnTo>
                  <a:pt x="755" y="1522"/>
                </a:lnTo>
                <a:lnTo>
                  <a:pt x="734" y="1531"/>
                </a:lnTo>
                <a:lnTo>
                  <a:pt x="703" y="1547"/>
                </a:lnTo>
                <a:lnTo>
                  <a:pt x="687" y="1556"/>
                </a:lnTo>
                <a:lnTo>
                  <a:pt x="670" y="1566"/>
                </a:lnTo>
                <a:lnTo>
                  <a:pt x="654" y="1578"/>
                </a:lnTo>
                <a:lnTo>
                  <a:pt x="638" y="1590"/>
                </a:lnTo>
                <a:lnTo>
                  <a:pt x="625" y="1603"/>
                </a:lnTo>
                <a:lnTo>
                  <a:pt x="619" y="1610"/>
                </a:lnTo>
                <a:lnTo>
                  <a:pt x="614" y="1616"/>
                </a:lnTo>
                <a:lnTo>
                  <a:pt x="609" y="1623"/>
                </a:lnTo>
                <a:lnTo>
                  <a:pt x="606" y="1631"/>
                </a:lnTo>
                <a:lnTo>
                  <a:pt x="603" y="1638"/>
                </a:lnTo>
                <a:lnTo>
                  <a:pt x="601" y="1645"/>
                </a:lnTo>
                <a:lnTo>
                  <a:pt x="601" y="1652"/>
                </a:lnTo>
                <a:lnTo>
                  <a:pt x="601" y="1661"/>
                </a:lnTo>
                <a:lnTo>
                  <a:pt x="603" y="1668"/>
                </a:lnTo>
                <a:lnTo>
                  <a:pt x="605" y="1675"/>
                </a:lnTo>
                <a:lnTo>
                  <a:pt x="606" y="1677"/>
                </a:lnTo>
                <a:lnTo>
                  <a:pt x="607" y="1687"/>
                </a:lnTo>
                <a:lnTo>
                  <a:pt x="605" y="1713"/>
                </a:lnTo>
                <a:lnTo>
                  <a:pt x="600" y="1762"/>
                </a:lnTo>
                <a:lnTo>
                  <a:pt x="599" y="1774"/>
                </a:lnTo>
                <a:lnTo>
                  <a:pt x="595" y="1804"/>
                </a:lnTo>
                <a:lnTo>
                  <a:pt x="591" y="1848"/>
                </a:lnTo>
                <a:lnTo>
                  <a:pt x="590" y="1874"/>
                </a:lnTo>
                <a:lnTo>
                  <a:pt x="589" y="1902"/>
                </a:lnTo>
                <a:lnTo>
                  <a:pt x="589" y="1931"/>
                </a:lnTo>
                <a:lnTo>
                  <a:pt x="591" y="1961"/>
                </a:lnTo>
                <a:lnTo>
                  <a:pt x="593" y="1993"/>
                </a:lnTo>
                <a:lnTo>
                  <a:pt x="598" y="2023"/>
                </a:lnTo>
                <a:lnTo>
                  <a:pt x="603" y="2052"/>
                </a:lnTo>
                <a:lnTo>
                  <a:pt x="611" y="2079"/>
                </a:lnTo>
                <a:lnTo>
                  <a:pt x="615" y="2092"/>
                </a:lnTo>
                <a:lnTo>
                  <a:pt x="620" y="2105"/>
                </a:lnTo>
                <a:lnTo>
                  <a:pt x="627" y="2116"/>
                </a:lnTo>
                <a:lnTo>
                  <a:pt x="633" y="2127"/>
                </a:lnTo>
                <a:lnTo>
                  <a:pt x="634" y="2152"/>
                </a:lnTo>
                <a:lnTo>
                  <a:pt x="634" y="2178"/>
                </a:lnTo>
                <a:lnTo>
                  <a:pt x="633" y="2210"/>
                </a:lnTo>
                <a:lnTo>
                  <a:pt x="631" y="2228"/>
                </a:lnTo>
                <a:lnTo>
                  <a:pt x="630" y="2245"/>
                </a:lnTo>
                <a:lnTo>
                  <a:pt x="627" y="2262"/>
                </a:lnTo>
                <a:lnTo>
                  <a:pt x="624" y="2279"/>
                </a:lnTo>
                <a:lnTo>
                  <a:pt x="619" y="2296"/>
                </a:lnTo>
                <a:lnTo>
                  <a:pt x="614" y="2310"/>
                </a:lnTo>
                <a:lnTo>
                  <a:pt x="607" y="2324"/>
                </a:lnTo>
                <a:lnTo>
                  <a:pt x="600" y="2334"/>
                </a:lnTo>
                <a:lnTo>
                  <a:pt x="593" y="2361"/>
                </a:lnTo>
                <a:lnTo>
                  <a:pt x="587" y="2388"/>
                </a:lnTo>
                <a:lnTo>
                  <a:pt x="580" y="2421"/>
                </a:lnTo>
                <a:lnTo>
                  <a:pt x="574" y="2455"/>
                </a:lnTo>
                <a:lnTo>
                  <a:pt x="570" y="2488"/>
                </a:lnTo>
                <a:lnTo>
                  <a:pt x="569" y="2503"/>
                </a:lnTo>
                <a:lnTo>
                  <a:pt x="570" y="2516"/>
                </a:lnTo>
                <a:lnTo>
                  <a:pt x="571" y="2527"/>
                </a:lnTo>
                <a:lnTo>
                  <a:pt x="573" y="2536"/>
                </a:lnTo>
                <a:lnTo>
                  <a:pt x="527" y="2718"/>
                </a:lnTo>
                <a:lnTo>
                  <a:pt x="481" y="2907"/>
                </a:lnTo>
                <a:lnTo>
                  <a:pt x="429" y="3125"/>
                </a:lnTo>
                <a:lnTo>
                  <a:pt x="376" y="3351"/>
                </a:lnTo>
                <a:lnTo>
                  <a:pt x="351" y="3456"/>
                </a:lnTo>
                <a:lnTo>
                  <a:pt x="329" y="3553"/>
                </a:lnTo>
                <a:lnTo>
                  <a:pt x="310" y="3639"/>
                </a:lnTo>
                <a:lnTo>
                  <a:pt x="297" y="3709"/>
                </a:lnTo>
                <a:lnTo>
                  <a:pt x="287" y="3762"/>
                </a:lnTo>
                <a:lnTo>
                  <a:pt x="285" y="3781"/>
                </a:lnTo>
                <a:lnTo>
                  <a:pt x="284" y="3794"/>
                </a:lnTo>
                <a:lnTo>
                  <a:pt x="279" y="3818"/>
                </a:lnTo>
                <a:lnTo>
                  <a:pt x="265" y="3887"/>
                </a:lnTo>
                <a:lnTo>
                  <a:pt x="242" y="3984"/>
                </a:lnTo>
                <a:lnTo>
                  <a:pt x="228" y="4040"/>
                </a:lnTo>
                <a:lnTo>
                  <a:pt x="214" y="4100"/>
                </a:lnTo>
                <a:lnTo>
                  <a:pt x="197" y="4160"/>
                </a:lnTo>
                <a:lnTo>
                  <a:pt x="180" y="4219"/>
                </a:lnTo>
                <a:lnTo>
                  <a:pt x="161" y="4277"/>
                </a:lnTo>
                <a:lnTo>
                  <a:pt x="141" y="4331"/>
                </a:lnTo>
                <a:lnTo>
                  <a:pt x="132" y="4356"/>
                </a:lnTo>
                <a:lnTo>
                  <a:pt x="121" y="4380"/>
                </a:lnTo>
                <a:lnTo>
                  <a:pt x="112" y="4401"/>
                </a:lnTo>
                <a:lnTo>
                  <a:pt x="102" y="4422"/>
                </a:lnTo>
                <a:lnTo>
                  <a:pt x="91" y="4440"/>
                </a:lnTo>
                <a:lnTo>
                  <a:pt x="81" y="4455"/>
                </a:lnTo>
                <a:lnTo>
                  <a:pt x="71" y="4469"/>
                </a:lnTo>
                <a:lnTo>
                  <a:pt x="61" y="4479"/>
                </a:lnTo>
                <a:lnTo>
                  <a:pt x="55" y="4485"/>
                </a:lnTo>
                <a:lnTo>
                  <a:pt x="50" y="4492"/>
                </a:lnTo>
                <a:lnTo>
                  <a:pt x="47" y="4498"/>
                </a:lnTo>
                <a:lnTo>
                  <a:pt x="46" y="4502"/>
                </a:lnTo>
                <a:lnTo>
                  <a:pt x="46" y="4505"/>
                </a:lnTo>
                <a:lnTo>
                  <a:pt x="47" y="4508"/>
                </a:lnTo>
                <a:lnTo>
                  <a:pt x="50" y="4511"/>
                </a:lnTo>
                <a:lnTo>
                  <a:pt x="53" y="4513"/>
                </a:lnTo>
                <a:lnTo>
                  <a:pt x="59" y="4516"/>
                </a:lnTo>
                <a:lnTo>
                  <a:pt x="68" y="4517"/>
                </a:lnTo>
                <a:lnTo>
                  <a:pt x="77" y="4518"/>
                </a:lnTo>
                <a:lnTo>
                  <a:pt x="119" y="4519"/>
                </a:lnTo>
                <a:lnTo>
                  <a:pt x="232" y="4523"/>
                </a:lnTo>
                <a:lnTo>
                  <a:pt x="393" y="4526"/>
                </a:lnTo>
                <a:lnTo>
                  <a:pt x="485" y="4527"/>
                </a:lnTo>
                <a:lnTo>
                  <a:pt x="580" y="4528"/>
                </a:lnTo>
                <a:lnTo>
                  <a:pt x="676" y="4528"/>
                </a:lnTo>
                <a:lnTo>
                  <a:pt x="771" y="4528"/>
                </a:lnTo>
                <a:lnTo>
                  <a:pt x="860" y="4526"/>
                </a:lnTo>
                <a:lnTo>
                  <a:pt x="943" y="4522"/>
                </a:lnTo>
                <a:lnTo>
                  <a:pt x="980" y="4520"/>
                </a:lnTo>
                <a:lnTo>
                  <a:pt x="1016" y="4517"/>
                </a:lnTo>
                <a:lnTo>
                  <a:pt x="1047" y="4513"/>
                </a:lnTo>
                <a:lnTo>
                  <a:pt x="1075" y="4510"/>
                </a:lnTo>
                <a:lnTo>
                  <a:pt x="1099" y="4506"/>
                </a:lnTo>
                <a:lnTo>
                  <a:pt x="1118" y="4501"/>
                </a:lnTo>
                <a:lnTo>
                  <a:pt x="1134" y="4496"/>
                </a:lnTo>
                <a:lnTo>
                  <a:pt x="1140" y="4493"/>
                </a:lnTo>
                <a:lnTo>
                  <a:pt x="1144" y="4491"/>
                </a:lnTo>
                <a:lnTo>
                  <a:pt x="1142" y="4479"/>
                </a:lnTo>
                <a:lnTo>
                  <a:pt x="1159" y="4477"/>
                </a:lnTo>
                <a:lnTo>
                  <a:pt x="1173" y="4474"/>
                </a:lnTo>
                <a:lnTo>
                  <a:pt x="1227" y="4648"/>
                </a:lnTo>
                <a:lnTo>
                  <a:pt x="1258" y="4747"/>
                </a:lnTo>
                <a:lnTo>
                  <a:pt x="1293" y="4850"/>
                </a:lnTo>
                <a:lnTo>
                  <a:pt x="1245" y="4984"/>
                </a:lnTo>
                <a:lnTo>
                  <a:pt x="1199" y="5120"/>
                </a:lnTo>
                <a:lnTo>
                  <a:pt x="1157" y="5254"/>
                </a:lnTo>
                <a:lnTo>
                  <a:pt x="1137" y="5318"/>
                </a:lnTo>
                <a:lnTo>
                  <a:pt x="1118" y="5380"/>
                </a:lnTo>
                <a:lnTo>
                  <a:pt x="1102" y="5440"/>
                </a:lnTo>
                <a:lnTo>
                  <a:pt x="1087" y="5496"/>
                </a:lnTo>
                <a:lnTo>
                  <a:pt x="1074" y="5550"/>
                </a:lnTo>
                <a:lnTo>
                  <a:pt x="1063" y="5599"/>
                </a:lnTo>
                <a:lnTo>
                  <a:pt x="1055" y="5643"/>
                </a:lnTo>
                <a:lnTo>
                  <a:pt x="1049" y="5684"/>
                </a:lnTo>
                <a:lnTo>
                  <a:pt x="1046" y="5719"/>
                </a:lnTo>
                <a:lnTo>
                  <a:pt x="1046" y="5734"/>
                </a:lnTo>
                <a:lnTo>
                  <a:pt x="1046" y="5748"/>
                </a:lnTo>
                <a:lnTo>
                  <a:pt x="1046" y="5755"/>
                </a:lnTo>
                <a:lnTo>
                  <a:pt x="1044" y="5776"/>
                </a:lnTo>
                <a:lnTo>
                  <a:pt x="1043" y="5789"/>
                </a:lnTo>
                <a:lnTo>
                  <a:pt x="1040" y="5805"/>
                </a:lnTo>
                <a:lnTo>
                  <a:pt x="1035" y="5823"/>
                </a:lnTo>
                <a:lnTo>
                  <a:pt x="1030" y="5840"/>
                </a:lnTo>
                <a:lnTo>
                  <a:pt x="1029" y="5851"/>
                </a:lnTo>
                <a:lnTo>
                  <a:pt x="1028" y="5877"/>
                </a:lnTo>
                <a:lnTo>
                  <a:pt x="1027" y="5912"/>
                </a:lnTo>
                <a:lnTo>
                  <a:pt x="1028" y="5931"/>
                </a:lnTo>
                <a:lnTo>
                  <a:pt x="1030" y="5949"/>
                </a:lnTo>
                <a:lnTo>
                  <a:pt x="1031" y="5954"/>
                </a:lnTo>
                <a:lnTo>
                  <a:pt x="1034" y="5969"/>
                </a:lnTo>
                <a:lnTo>
                  <a:pt x="1037" y="5991"/>
                </a:lnTo>
                <a:lnTo>
                  <a:pt x="1039" y="6004"/>
                </a:lnTo>
                <a:lnTo>
                  <a:pt x="1039" y="6019"/>
                </a:lnTo>
                <a:lnTo>
                  <a:pt x="1037" y="6034"/>
                </a:lnTo>
                <a:lnTo>
                  <a:pt x="1036" y="6051"/>
                </a:lnTo>
                <a:lnTo>
                  <a:pt x="1032" y="6068"/>
                </a:lnTo>
                <a:lnTo>
                  <a:pt x="1027" y="6087"/>
                </a:lnTo>
                <a:lnTo>
                  <a:pt x="1021" y="6106"/>
                </a:lnTo>
                <a:lnTo>
                  <a:pt x="1012" y="6124"/>
                </a:lnTo>
                <a:lnTo>
                  <a:pt x="1000" y="6143"/>
                </a:lnTo>
                <a:lnTo>
                  <a:pt x="987" y="6162"/>
                </a:lnTo>
                <a:lnTo>
                  <a:pt x="914" y="6315"/>
                </a:lnTo>
                <a:lnTo>
                  <a:pt x="840" y="6476"/>
                </a:lnTo>
                <a:lnTo>
                  <a:pt x="755" y="6664"/>
                </a:lnTo>
                <a:lnTo>
                  <a:pt x="668" y="6857"/>
                </a:lnTo>
                <a:lnTo>
                  <a:pt x="628" y="6949"/>
                </a:lnTo>
                <a:lnTo>
                  <a:pt x="591" y="7034"/>
                </a:lnTo>
                <a:lnTo>
                  <a:pt x="559" y="7110"/>
                </a:lnTo>
                <a:lnTo>
                  <a:pt x="534" y="7174"/>
                </a:lnTo>
                <a:lnTo>
                  <a:pt x="517" y="7224"/>
                </a:lnTo>
                <a:lnTo>
                  <a:pt x="510" y="7242"/>
                </a:lnTo>
                <a:lnTo>
                  <a:pt x="507" y="7256"/>
                </a:lnTo>
                <a:lnTo>
                  <a:pt x="498" y="7281"/>
                </a:lnTo>
                <a:lnTo>
                  <a:pt x="488" y="7307"/>
                </a:lnTo>
                <a:lnTo>
                  <a:pt x="474" y="7339"/>
                </a:lnTo>
                <a:lnTo>
                  <a:pt x="460" y="7371"/>
                </a:lnTo>
                <a:lnTo>
                  <a:pt x="451" y="7388"/>
                </a:lnTo>
                <a:lnTo>
                  <a:pt x="443" y="7403"/>
                </a:lnTo>
                <a:lnTo>
                  <a:pt x="435" y="7417"/>
                </a:lnTo>
                <a:lnTo>
                  <a:pt x="426" y="7428"/>
                </a:lnTo>
                <a:lnTo>
                  <a:pt x="417" y="7439"/>
                </a:lnTo>
                <a:lnTo>
                  <a:pt x="410" y="7446"/>
                </a:lnTo>
                <a:lnTo>
                  <a:pt x="399" y="7454"/>
                </a:lnTo>
                <a:lnTo>
                  <a:pt x="376" y="7474"/>
                </a:lnTo>
                <a:lnTo>
                  <a:pt x="362" y="7487"/>
                </a:lnTo>
                <a:lnTo>
                  <a:pt x="350" y="7499"/>
                </a:lnTo>
                <a:lnTo>
                  <a:pt x="339" y="7511"/>
                </a:lnTo>
                <a:lnTo>
                  <a:pt x="336" y="7517"/>
                </a:lnTo>
                <a:lnTo>
                  <a:pt x="333" y="7523"/>
                </a:lnTo>
                <a:lnTo>
                  <a:pt x="311" y="7533"/>
                </a:lnTo>
                <a:lnTo>
                  <a:pt x="288" y="7544"/>
                </a:lnTo>
                <a:lnTo>
                  <a:pt x="259" y="7556"/>
                </a:lnTo>
                <a:lnTo>
                  <a:pt x="226" y="7570"/>
                </a:lnTo>
                <a:lnTo>
                  <a:pt x="193" y="7582"/>
                </a:lnTo>
                <a:lnTo>
                  <a:pt x="161" y="7592"/>
                </a:lnTo>
                <a:lnTo>
                  <a:pt x="145" y="7597"/>
                </a:lnTo>
                <a:lnTo>
                  <a:pt x="132" y="7599"/>
                </a:lnTo>
                <a:lnTo>
                  <a:pt x="124" y="7600"/>
                </a:lnTo>
                <a:lnTo>
                  <a:pt x="105" y="7604"/>
                </a:lnTo>
                <a:lnTo>
                  <a:pt x="91" y="7608"/>
                </a:lnTo>
                <a:lnTo>
                  <a:pt x="78" y="7613"/>
                </a:lnTo>
                <a:lnTo>
                  <a:pt x="63" y="7619"/>
                </a:lnTo>
                <a:lnTo>
                  <a:pt x="49" y="7628"/>
                </a:lnTo>
                <a:lnTo>
                  <a:pt x="35" y="7637"/>
                </a:lnTo>
                <a:lnTo>
                  <a:pt x="29" y="7642"/>
                </a:lnTo>
                <a:lnTo>
                  <a:pt x="23" y="7648"/>
                </a:lnTo>
                <a:lnTo>
                  <a:pt x="18" y="7655"/>
                </a:lnTo>
                <a:lnTo>
                  <a:pt x="14" y="7662"/>
                </a:lnTo>
                <a:lnTo>
                  <a:pt x="8" y="7669"/>
                </a:lnTo>
                <a:lnTo>
                  <a:pt x="5" y="7676"/>
                </a:lnTo>
                <a:lnTo>
                  <a:pt x="2" y="7686"/>
                </a:lnTo>
                <a:lnTo>
                  <a:pt x="1" y="7694"/>
                </a:lnTo>
                <a:lnTo>
                  <a:pt x="0" y="7704"/>
                </a:lnTo>
                <a:lnTo>
                  <a:pt x="0" y="7715"/>
                </a:lnTo>
                <a:lnTo>
                  <a:pt x="1" y="7725"/>
                </a:lnTo>
                <a:lnTo>
                  <a:pt x="3" y="7737"/>
                </a:lnTo>
                <a:lnTo>
                  <a:pt x="7" y="7749"/>
                </a:lnTo>
                <a:lnTo>
                  <a:pt x="11" y="7763"/>
                </a:lnTo>
                <a:lnTo>
                  <a:pt x="24" y="7772"/>
                </a:lnTo>
                <a:lnTo>
                  <a:pt x="39" y="7782"/>
                </a:lnTo>
                <a:lnTo>
                  <a:pt x="60" y="7797"/>
                </a:lnTo>
                <a:lnTo>
                  <a:pt x="88" y="7813"/>
                </a:lnTo>
                <a:lnTo>
                  <a:pt x="122" y="7832"/>
                </a:lnTo>
                <a:lnTo>
                  <a:pt x="162" y="7853"/>
                </a:lnTo>
                <a:lnTo>
                  <a:pt x="210" y="7875"/>
                </a:lnTo>
                <a:lnTo>
                  <a:pt x="235" y="7885"/>
                </a:lnTo>
                <a:lnTo>
                  <a:pt x="263" y="7896"/>
                </a:lnTo>
                <a:lnTo>
                  <a:pt x="292" y="7907"/>
                </a:lnTo>
                <a:lnTo>
                  <a:pt x="323" y="7918"/>
                </a:lnTo>
                <a:lnTo>
                  <a:pt x="355" y="7929"/>
                </a:lnTo>
                <a:lnTo>
                  <a:pt x="389" y="7938"/>
                </a:lnTo>
                <a:lnTo>
                  <a:pt x="424" y="7948"/>
                </a:lnTo>
                <a:lnTo>
                  <a:pt x="462" y="7958"/>
                </a:lnTo>
                <a:lnTo>
                  <a:pt x="501" y="7966"/>
                </a:lnTo>
                <a:lnTo>
                  <a:pt x="542" y="7974"/>
                </a:lnTo>
                <a:lnTo>
                  <a:pt x="584" y="7982"/>
                </a:lnTo>
                <a:lnTo>
                  <a:pt x="629" y="7989"/>
                </a:lnTo>
                <a:lnTo>
                  <a:pt x="674" y="7995"/>
                </a:lnTo>
                <a:lnTo>
                  <a:pt x="722" y="8000"/>
                </a:lnTo>
                <a:lnTo>
                  <a:pt x="772" y="8004"/>
                </a:lnTo>
                <a:lnTo>
                  <a:pt x="823" y="8007"/>
                </a:lnTo>
                <a:lnTo>
                  <a:pt x="833" y="8009"/>
                </a:lnTo>
                <a:lnTo>
                  <a:pt x="861" y="8015"/>
                </a:lnTo>
                <a:lnTo>
                  <a:pt x="901" y="8019"/>
                </a:lnTo>
                <a:lnTo>
                  <a:pt x="922" y="8021"/>
                </a:lnTo>
                <a:lnTo>
                  <a:pt x="946" y="8022"/>
                </a:lnTo>
                <a:lnTo>
                  <a:pt x="970" y="8022"/>
                </a:lnTo>
                <a:lnTo>
                  <a:pt x="994" y="8021"/>
                </a:lnTo>
                <a:lnTo>
                  <a:pt x="1016" y="8017"/>
                </a:lnTo>
                <a:lnTo>
                  <a:pt x="1026" y="8015"/>
                </a:lnTo>
                <a:lnTo>
                  <a:pt x="1036" y="8011"/>
                </a:lnTo>
                <a:lnTo>
                  <a:pt x="1046" y="8008"/>
                </a:lnTo>
                <a:lnTo>
                  <a:pt x="1055" y="8004"/>
                </a:lnTo>
                <a:lnTo>
                  <a:pt x="1063" y="7999"/>
                </a:lnTo>
                <a:lnTo>
                  <a:pt x="1071" y="7994"/>
                </a:lnTo>
                <a:lnTo>
                  <a:pt x="1077" y="7988"/>
                </a:lnTo>
                <a:lnTo>
                  <a:pt x="1082" y="7980"/>
                </a:lnTo>
                <a:lnTo>
                  <a:pt x="1086" y="7972"/>
                </a:lnTo>
                <a:lnTo>
                  <a:pt x="1089" y="7964"/>
                </a:lnTo>
                <a:lnTo>
                  <a:pt x="1085" y="7946"/>
                </a:lnTo>
                <a:lnTo>
                  <a:pt x="1076" y="7905"/>
                </a:lnTo>
                <a:lnTo>
                  <a:pt x="1067" y="7858"/>
                </a:lnTo>
                <a:lnTo>
                  <a:pt x="1063" y="7837"/>
                </a:lnTo>
                <a:lnTo>
                  <a:pt x="1062" y="7822"/>
                </a:lnTo>
                <a:lnTo>
                  <a:pt x="1060" y="7821"/>
                </a:lnTo>
                <a:lnTo>
                  <a:pt x="1063" y="7814"/>
                </a:lnTo>
                <a:lnTo>
                  <a:pt x="1065" y="7806"/>
                </a:lnTo>
                <a:lnTo>
                  <a:pt x="1068" y="7797"/>
                </a:lnTo>
                <a:lnTo>
                  <a:pt x="1068" y="7783"/>
                </a:lnTo>
                <a:lnTo>
                  <a:pt x="1068" y="7765"/>
                </a:lnTo>
                <a:lnTo>
                  <a:pt x="1069" y="7744"/>
                </a:lnTo>
                <a:lnTo>
                  <a:pt x="1070" y="7718"/>
                </a:lnTo>
                <a:lnTo>
                  <a:pt x="1074" y="7691"/>
                </a:lnTo>
                <a:lnTo>
                  <a:pt x="1076" y="7677"/>
                </a:lnTo>
                <a:lnTo>
                  <a:pt x="1079" y="7664"/>
                </a:lnTo>
                <a:lnTo>
                  <a:pt x="1083" y="7652"/>
                </a:lnTo>
                <a:lnTo>
                  <a:pt x="1088" y="7640"/>
                </a:lnTo>
                <a:lnTo>
                  <a:pt x="1093" y="7630"/>
                </a:lnTo>
                <a:lnTo>
                  <a:pt x="1101" y="7620"/>
                </a:lnTo>
                <a:lnTo>
                  <a:pt x="1134" y="7537"/>
                </a:lnTo>
                <a:lnTo>
                  <a:pt x="1168" y="7452"/>
                </a:lnTo>
                <a:lnTo>
                  <a:pt x="1207" y="7353"/>
                </a:lnTo>
                <a:lnTo>
                  <a:pt x="1246" y="7250"/>
                </a:lnTo>
                <a:lnTo>
                  <a:pt x="1280" y="7157"/>
                </a:lnTo>
                <a:lnTo>
                  <a:pt x="1294" y="7117"/>
                </a:lnTo>
                <a:lnTo>
                  <a:pt x="1304" y="7084"/>
                </a:lnTo>
                <a:lnTo>
                  <a:pt x="1310" y="7059"/>
                </a:lnTo>
                <a:lnTo>
                  <a:pt x="1312" y="7050"/>
                </a:lnTo>
                <a:lnTo>
                  <a:pt x="1313" y="7044"/>
                </a:lnTo>
                <a:lnTo>
                  <a:pt x="1326" y="7003"/>
                </a:lnTo>
                <a:lnTo>
                  <a:pt x="1340" y="6961"/>
                </a:lnTo>
                <a:lnTo>
                  <a:pt x="1358" y="6911"/>
                </a:lnTo>
                <a:lnTo>
                  <a:pt x="1377" y="6859"/>
                </a:lnTo>
                <a:lnTo>
                  <a:pt x="1395" y="6811"/>
                </a:lnTo>
                <a:lnTo>
                  <a:pt x="1405" y="6790"/>
                </a:lnTo>
                <a:lnTo>
                  <a:pt x="1413" y="6773"/>
                </a:lnTo>
                <a:lnTo>
                  <a:pt x="1420" y="6759"/>
                </a:lnTo>
                <a:lnTo>
                  <a:pt x="1428" y="6749"/>
                </a:lnTo>
                <a:lnTo>
                  <a:pt x="1452" y="6677"/>
                </a:lnTo>
                <a:lnTo>
                  <a:pt x="1479" y="6602"/>
                </a:lnTo>
                <a:lnTo>
                  <a:pt x="1509" y="6511"/>
                </a:lnTo>
                <a:lnTo>
                  <a:pt x="1539" y="6417"/>
                </a:lnTo>
                <a:lnTo>
                  <a:pt x="1553" y="6370"/>
                </a:lnTo>
                <a:lnTo>
                  <a:pt x="1566" y="6327"/>
                </a:lnTo>
                <a:lnTo>
                  <a:pt x="1576" y="6286"/>
                </a:lnTo>
                <a:lnTo>
                  <a:pt x="1583" y="6251"/>
                </a:lnTo>
                <a:lnTo>
                  <a:pt x="1588" y="6222"/>
                </a:lnTo>
                <a:lnTo>
                  <a:pt x="1590" y="6210"/>
                </a:lnTo>
                <a:lnTo>
                  <a:pt x="1590" y="6199"/>
                </a:lnTo>
                <a:lnTo>
                  <a:pt x="1596" y="6185"/>
                </a:lnTo>
                <a:lnTo>
                  <a:pt x="1608" y="6147"/>
                </a:lnTo>
                <a:lnTo>
                  <a:pt x="1616" y="6124"/>
                </a:lnTo>
                <a:lnTo>
                  <a:pt x="1625" y="6101"/>
                </a:lnTo>
                <a:lnTo>
                  <a:pt x="1635" y="6078"/>
                </a:lnTo>
                <a:lnTo>
                  <a:pt x="1645" y="6058"/>
                </a:lnTo>
                <a:lnTo>
                  <a:pt x="1651" y="6040"/>
                </a:lnTo>
                <a:lnTo>
                  <a:pt x="1661" y="5998"/>
                </a:lnTo>
                <a:lnTo>
                  <a:pt x="1666" y="5972"/>
                </a:lnTo>
                <a:lnTo>
                  <a:pt x="1670" y="5946"/>
                </a:lnTo>
                <a:lnTo>
                  <a:pt x="1672" y="5921"/>
                </a:lnTo>
                <a:lnTo>
                  <a:pt x="1673" y="5910"/>
                </a:lnTo>
                <a:lnTo>
                  <a:pt x="1672" y="5900"/>
                </a:lnTo>
                <a:lnTo>
                  <a:pt x="1697" y="5833"/>
                </a:lnTo>
                <a:lnTo>
                  <a:pt x="1712" y="5857"/>
                </a:lnTo>
                <a:lnTo>
                  <a:pt x="1726" y="5879"/>
                </a:lnTo>
                <a:lnTo>
                  <a:pt x="1729" y="5882"/>
                </a:lnTo>
                <a:lnTo>
                  <a:pt x="1731" y="5887"/>
                </a:lnTo>
                <a:lnTo>
                  <a:pt x="1735" y="5893"/>
                </a:lnTo>
                <a:lnTo>
                  <a:pt x="1738" y="5903"/>
                </a:lnTo>
                <a:lnTo>
                  <a:pt x="1741" y="5915"/>
                </a:lnTo>
                <a:lnTo>
                  <a:pt x="1742" y="5931"/>
                </a:lnTo>
                <a:lnTo>
                  <a:pt x="1743" y="5949"/>
                </a:lnTo>
                <a:lnTo>
                  <a:pt x="1744" y="5954"/>
                </a:lnTo>
                <a:lnTo>
                  <a:pt x="1746" y="5969"/>
                </a:lnTo>
                <a:lnTo>
                  <a:pt x="1751" y="5991"/>
                </a:lnTo>
                <a:lnTo>
                  <a:pt x="1759" y="6020"/>
                </a:lnTo>
                <a:lnTo>
                  <a:pt x="1765" y="6035"/>
                </a:lnTo>
                <a:lnTo>
                  <a:pt x="1772" y="6053"/>
                </a:lnTo>
                <a:lnTo>
                  <a:pt x="1780" y="6071"/>
                </a:lnTo>
                <a:lnTo>
                  <a:pt x="1789" y="6089"/>
                </a:lnTo>
                <a:lnTo>
                  <a:pt x="1800" y="6109"/>
                </a:lnTo>
                <a:lnTo>
                  <a:pt x="1811" y="6128"/>
                </a:lnTo>
                <a:lnTo>
                  <a:pt x="1826" y="6147"/>
                </a:lnTo>
                <a:lnTo>
                  <a:pt x="1841" y="6167"/>
                </a:lnTo>
                <a:lnTo>
                  <a:pt x="1852" y="6186"/>
                </a:lnTo>
                <a:lnTo>
                  <a:pt x="1879" y="6237"/>
                </a:lnTo>
                <a:lnTo>
                  <a:pt x="1917" y="6311"/>
                </a:lnTo>
                <a:lnTo>
                  <a:pt x="1938" y="6354"/>
                </a:lnTo>
                <a:lnTo>
                  <a:pt x="1960" y="6400"/>
                </a:lnTo>
                <a:lnTo>
                  <a:pt x="1981" y="6448"/>
                </a:lnTo>
                <a:lnTo>
                  <a:pt x="2002" y="6497"/>
                </a:lnTo>
                <a:lnTo>
                  <a:pt x="2020" y="6545"/>
                </a:lnTo>
                <a:lnTo>
                  <a:pt x="2036" y="6591"/>
                </a:lnTo>
                <a:lnTo>
                  <a:pt x="2043" y="6614"/>
                </a:lnTo>
                <a:lnTo>
                  <a:pt x="2049" y="6636"/>
                </a:lnTo>
                <a:lnTo>
                  <a:pt x="2054" y="6657"/>
                </a:lnTo>
                <a:lnTo>
                  <a:pt x="2057" y="6677"/>
                </a:lnTo>
                <a:lnTo>
                  <a:pt x="2059" y="6696"/>
                </a:lnTo>
                <a:lnTo>
                  <a:pt x="2060" y="6714"/>
                </a:lnTo>
                <a:lnTo>
                  <a:pt x="2060" y="6729"/>
                </a:lnTo>
                <a:lnTo>
                  <a:pt x="2059" y="6744"/>
                </a:lnTo>
                <a:lnTo>
                  <a:pt x="2053" y="6774"/>
                </a:lnTo>
                <a:lnTo>
                  <a:pt x="2047" y="6806"/>
                </a:lnTo>
                <a:lnTo>
                  <a:pt x="2041" y="6847"/>
                </a:lnTo>
                <a:lnTo>
                  <a:pt x="2034" y="6889"/>
                </a:lnTo>
                <a:lnTo>
                  <a:pt x="2029" y="6933"/>
                </a:lnTo>
                <a:lnTo>
                  <a:pt x="2026" y="6972"/>
                </a:lnTo>
                <a:lnTo>
                  <a:pt x="2026" y="6990"/>
                </a:lnTo>
                <a:lnTo>
                  <a:pt x="2026" y="7005"/>
                </a:lnTo>
                <a:lnTo>
                  <a:pt x="2024" y="7027"/>
                </a:lnTo>
                <a:lnTo>
                  <a:pt x="2022" y="7051"/>
                </a:lnTo>
                <a:lnTo>
                  <a:pt x="2018" y="7079"/>
                </a:lnTo>
                <a:lnTo>
                  <a:pt x="2011" y="7109"/>
                </a:lnTo>
                <a:lnTo>
                  <a:pt x="2006" y="7123"/>
                </a:lnTo>
                <a:lnTo>
                  <a:pt x="2001" y="7138"/>
                </a:lnTo>
                <a:lnTo>
                  <a:pt x="1995" y="7153"/>
                </a:lnTo>
                <a:lnTo>
                  <a:pt x="1988" y="7165"/>
                </a:lnTo>
                <a:lnTo>
                  <a:pt x="1980" y="7175"/>
                </a:lnTo>
                <a:lnTo>
                  <a:pt x="1972" y="7185"/>
                </a:lnTo>
                <a:lnTo>
                  <a:pt x="1958" y="7194"/>
                </a:lnTo>
                <a:lnTo>
                  <a:pt x="1942" y="7204"/>
                </a:lnTo>
                <a:lnTo>
                  <a:pt x="1925" y="7218"/>
                </a:lnTo>
                <a:lnTo>
                  <a:pt x="1910" y="7233"/>
                </a:lnTo>
                <a:lnTo>
                  <a:pt x="1903" y="7241"/>
                </a:lnTo>
                <a:lnTo>
                  <a:pt x="1896" y="7249"/>
                </a:lnTo>
                <a:lnTo>
                  <a:pt x="1891" y="7258"/>
                </a:lnTo>
                <a:lnTo>
                  <a:pt x="1888" y="7267"/>
                </a:lnTo>
                <a:lnTo>
                  <a:pt x="1887" y="7275"/>
                </a:lnTo>
                <a:lnTo>
                  <a:pt x="1887" y="7283"/>
                </a:lnTo>
                <a:lnTo>
                  <a:pt x="1876" y="7292"/>
                </a:lnTo>
                <a:lnTo>
                  <a:pt x="1862" y="7302"/>
                </a:lnTo>
                <a:lnTo>
                  <a:pt x="1850" y="7314"/>
                </a:lnTo>
                <a:lnTo>
                  <a:pt x="1845" y="7321"/>
                </a:lnTo>
                <a:lnTo>
                  <a:pt x="1841" y="7327"/>
                </a:lnTo>
                <a:lnTo>
                  <a:pt x="1838" y="7330"/>
                </a:lnTo>
                <a:lnTo>
                  <a:pt x="1834" y="7334"/>
                </a:lnTo>
                <a:lnTo>
                  <a:pt x="1829" y="7337"/>
                </a:lnTo>
                <a:lnTo>
                  <a:pt x="1823" y="7341"/>
                </a:lnTo>
                <a:lnTo>
                  <a:pt x="1807" y="7348"/>
                </a:lnTo>
                <a:lnTo>
                  <a:pt x="1790" y="7353"/>
                </a:lnTo>
                <a:lnTo>
                  <a:pt x="1754" y="7364"/>
                </a:lnTo>
                <a:lnTo>
                  <a:pt x="1739" y="7369"/>
                </a:lnTo>
                <a:lnTo>
                  <a:pt x="1726" y="7376"/>
                </a:lnTo>
                <a:lnTo>
                  <a:pt x="1716" y="7382"/>
                </a:lnTo>
                <a:lnTo>
                  <a:pt x="1689" y="7400"/>
                </a:lnTo>
                <a:lnTo>
                  <a:pt x="1671" y="7413"/>
                </a:lnTo>
                <a:lnTo>
                  <a:pt x="1653" y="7428"/>
                </a:lnTo>
                <a:lnTo>
                  <a:pt x="1634" y="7445"/>
                </a:lnTo>
                <a:lnTo>
                  <a:pt x="1616" y="7464"/>
                </a:lnTo>
                <a:lnTo>
                  <a:pt x="1608" y="7473"/>
                </a:lnTo>
                <a:lnTo>
                  <a:pt x="1601" y="7483"/>
                </a:lnTo>
                <a:lnTo>
                  <a:pt x="1594" y="7494"/>
                </a:lnTo>
                <a:lnTo>
                  <a:pt x="1588" y="7504"/>
                </a:lnTo>
                <a:lnTo>
                  <a:pt x="1583" y="7515"/>
                </a:lnTo>
                <a:lnTo>
                  <a:pt x="1579" y="7526"/>
                </a:lnTo>
                <a:lnTo>
                  <a:pt x="1577" y="7536"/>
                </a:lnTo>
                <a:lnTo>
                  <a:pt x="1575" y="7548"/>
                </a:lnTo>
                <a:lnTo>
                  <a:pt x="1575" y="7559"/>
                </a:lnTo>
                <a:lnTo>
                  <a:pt x="1577" y="7571"/>
                </a:lnTo>
                <a:lnTo>
                  <a:pt x="1581" y="7582"/>
                </a:lnTo>
                <a:lnTo>
                  <a:pt x="1586" y="7592"/>
                </a:lnTo>
                <a:lnTo>
                  <a:pt x="1594" y="7604"/>
                </a:lnTo>
                <a:lnTo>
                  <a:pt x="1603" y="7615"/>
                </a:lnTo>
                <a:lnTo>
                  <a:pt x="1614" y="7626"/>
                </a:lnTo>
                <a:lnTo>
                  <a:pt x="1629" y="7637"/>
                </a:lnTo>
                <a:lnTo>
                  <a:pt x="1642" y="7640"/>
                </a:lnTo>
                <a:lnTo>
                  <a:pt x="1659" y="7644"/>
                </a:lnTo>
                <a:lnTo>
                  <a:pt x="1683" y="7648"/>
                </a:lnTo>
                <a:lnTo>
                  <a:pt x="1712" y="7653"/>
                </a:lnTo>
                <a:lnTo>
                  <a:pt x="1748" y="7657"/>
                </a:lnTo>
                <a:lnTo>
                  <a:pt x="1789" y="7660"/>
                </a:lnTo>
                <a:lnTo>
                  <a:pt x="1835" y="7662"/>
                </a:lnTo>
                <a:lnTo>
                  <a:pt x="1888" y="7662"/>
                </a:lnTo>
                <a:lnTo>
                  <a:pt x="1945" y="7659"/>
                </a:lnTo>
                <a:lnTo>
                  <a:pt x="1975" y="7657"/>
                </a:lnTo>
                <a:lnTo>
                  <a:pt x="2007" y="7655"/>
                </a:lnTo>
                <a:lnTo>
                  <a:pt x="2041" y="7650"/>
                </a:lnTo>
                <a:lnTo>
                  <a:pt x="2074" y="7646"/>
                </a:lnTo>
                <a:lnTo>
                  <a:pt x="2109" y="7640"/>
                </a:lnTo>
                <a:lnTo>
                  <a:pt x="2145" y="7634"/>
                </a:lnTo>
                <a:lnTo>
                  <a:pt x="2183" y="7627"/>
                </a:lnTo>
                <a:lnTo>
                  <a:pt x="2222" y="7618"/>
                </a:lnTo>
                <a:lnTo>
                  <a:pt x="2262" y="7608"/>
                </a:lnTo>
                <a:lnTo>
                  <a:pt x="2302" y="7598"/>
                </a:lnTo>
                <a:lnTo>
                  <a:pt x="2344" y="7585"/>
                </a:lnTo>
                <a:lnTo>
                  <a:pt x="2385" y="7572"/>
                </a:lnTo>
                <a:lnTo>
                  <a:pt x="2396" y="7573"/>
                </a:lnTo>
                <a:lnTo>
                  <a:pt x="2424" y="7575"/>
                </a:lnTo>
                <a:lnTo>
                  <a:pt x="2444" y="7576"/>
                </a:lnTo>
                <a:lnTo>
                  <a:pt x="2467" y="7576"/>
                </a:lnTo>
                <a:lnTo>
                  <a:pt x="2492" y="7575"/>
                </a:lnTo>
                <a:lnTo>
                  <a:pt x="2518" y="7574"/>
                </a:lnTo>
                <a:lnTo>
                  <a:pt x="2545" y="7571"/>
                </a:lnTo>
                <a:lnTo>
                  <a:pt x="2572" y="7565"/>
                </a:lnTo>
                <a:lnTo>
                  <a:pt x="2599" y="7559"/>
                </a:lnTo>
                <a:lnTo>
                  <a:pt x="2611" y="7555"/>
                </a:lnTo>
                <a:lnTo>
                  <a:pt x="2625" y="7551"/>
                </a:lnTo>
                <a:lnTo>
                  <a:pt x="2637" y="7546"/>
                </a:lnTo>
                <a:lnTo>
                  <a:pt x="2649" y="7539"/>
                </a:lnTo>
                <a:lnTo>
                  <a:pt x="2660" y="7533"/>
                </a:lnTo>
                <a:lnTo>
                  <a:pt x="2671" y="7526"/>
                </a:lnTo>
                <a:lnTo>
                  <a:pt x="2681" y="7519"/>
                </a:lnTo>
                <a:lnTo>
                  <a:pt x="2690" y="7509"/>
                </a:lnTo>
                <a:lnTo>
                  <a:pt x="2699" y="7500"/>
                </a:lnTo>
                <a:lnTo>
                  <a:pt x="2707" y="7490"/>
                </a:lnTo>
                <a:lnTo>
                  <a:pt x="2711" y="7473"/>
                </a:lnTo>
                <a:lnTo>
                  <a:pt x="2715" y="7454"/>
                </a:lnTo>
                <a:lnTo>
                  <a:pt x="2719" y="7432"/>
                </a:lnTo>
                <a:lnTo>
                  <a:pt x="2721" y="7406"/>
                </a:lnTo>
                <a:lnTo>
                  <a:pt x="2722" y="7392"/>
                </a:lnTo>
                <a:lnTo>
                  <a:pt x="2722" y="7379"/>
                </a:lnTo>
                <a:lnTo>
                  <a:pt x="2721" y="7365"/>
                </a:lnTo>
                <a:lnTo>
                  <a:pt x="2719" y="7352"/>
                </a:lnTo>
                <a:lnTo>
                  <a:pt x="2716" y="7339"/>
                </a:lnTo>
                <a:lnTo>
                  <a:pt x="2712" y="7328"/>
                </a:lnTo>
                <a:lnTo>
                  <a:pt x="2717" y="7322"/>
                </a:lnTo>
                <a:lnTo>
                  <a:pt x="2726" y="7312"/>
                </a:lnTo>
                <a:lnTo>
                  <a:pt x="2736" y="7302"/>
                </a:lnTo>
                <a:lnTo>
                  <a:pt x="2745" y="7288"/>
                </a:lnTo>
                <a:lnTo>
                  <a:pt x="2749" y="7280"/>
                </a:lnTo>
                <a:lnTo>
                  <a:pt x="2753" y="7272"/>
                </a:lnTo>
                <a:lnTo>
                  <a:pt x="2756" y="7263"/>
                </a:lnTo>
                <a:lnTo>
                  <a:pt x="2759" y="7252"/>
                </a:lnTo>
                <a:lnTo>
                  <a:pt x="2761" y="7242"/>
                </a:lnTo>
                <a:lnTo>
                  <a:pt x="2761" y="7230"/>
                </a:lnTo>
                <a:lnTo>
                  <a:pt x="2759" y="7219"/>
                </a:lnTo>
                <a:lnTo>
                  <a:pt x="2755" y="7206"/>
                </a:lnTo>
                <a:lnTo>
                  <a:pt x="2749" y="7192"/>
                </a:lnTo>
                <a:lnTo>
                  <a:pt x="2733" y="7150"/>
                </a:lnTo>
                <a:lnTo>
                  <a:pt x="2721" y="7120"/>
                </a:lnTo>
                <a:lnTo>
                  <a:pt x="2710" y="7085"/>
                </a:lnTo>
                <a:lnTo>
                  <a:pt x="2697" y="7045"/>
                </a:lnTo>
                <a:lnTo>
                  <a:pt x="2685" y="7000"/>
                </a:lnTo>
                <a:lnTo>
                  <a:pt x="2628" y="6782"/>
                </a:lnTo>
                <a:lnTo>
                  <a:pt x="2569" y="6559"/>
                </a:lnTo>
                <a:lnTo>
                  <a:pt x="2499" y="6303"/>
                </a:lnTo>
                <a:lnTo>
                  <a:pt x="2463" y="6173"/>
                </a:lnTo>
                <a:lnTo>
                  <a:pt x="2428" y="6047"/>
                </a:lnTo>
                <a:lnTo>
                  <a:pt x="2393" y="5929"/>
                </a:lnTo>
                <a:lnTo>
                  <a:pt x="2361" y="5824"/>
                </a:lnTo>
                <a:lnTo>
                  <a:pt x="2332" y="5734"/>
                </a:lnTo>
                <a:lnTo>
                  <a:pt x="2320" y="5698"/>
                </a:lnTo>
                <a:lnTo>
                  <a:pt x="2308" y="5666"/>
                </a:lnTo>
                <a:lnTo>
                  <a:pt x="2298" y="5641"/>
                </a:lnTo>
                <a:lnTo>
                  <a:pt x="2290" y="5622"/>
                </a:lnTo>
                <a:lnTo>
                  <a:pt x="2285" y="5615"/>
                </a:lnTo>
                <a:lnTo>
                  <a:pt x="2282" y="5610"/>
                </a:lnTo>
                <a:lnTo>
                  <a:pt x="2279" y="5607"/>
                </a:lnTo>
                <a:lnTo>
                  <a:pt x="2276" y="5606"/>
                </a:lnTo>
                <a:lnTo>
                  <a:pt x="2273" y="5602"/>
                </a:lnTo>
                <a:lnTo>
                  <a:pt x="2270" y="5595"/>
                </a:lnTo>
                <a:lnTo>
                  <a:pt x="2266" y="5585"/>
                </a:lnTo>
                <a:lnTo>
                  <a:pt x="2262" y="5572"/>
                </a:lnTo>
                <a:lnTo>
                  <a:pt x="2258" y="5553"/>
                </a:lnTo>
                <a:lnTo>
                  <a:pt x="2255" y="5531"/>
                </a:lnTo>
                <a:lnTo>
                  <a:pt x="2254" y="5503"/>
                </a:lnTo>
                <a:lnTo>
                  <a:pt x="2240" y="5447"/>
                </a:lnTo>
                <a:lnTo>
                  <a:pt x="2223" y="5388"/>
                </a:lnTo>
                <a:lnTo>
                  <a:pt x="2200" y="5314"/>
                </a:lnTo>
                <a:lnTo>
                  <a:pt x="2174" y="5233"/>
                </a:lnTo>
                <a:lnTo>
                  <a:pt x="2161" y="5192"/>
                </a:lnTo>
                <a:lnTo>
                  <a:pt x="2145" y="5150"/>
                </a:lnTo>
                <a:lnTo>
                  <a:pt x="2130" y="5110"/>
                </a:lnTo>
                <a:lnTo>
                  <a:pt x="2114" y="5073"/>
                </a:lnTo>
                <a:lnTo>
                  <a:pt x="2099" y="5036"/>
                </a:lnTo>
                <a:lnTo>
                  <a:pt x="2083" y="5004"/>
                </a:lnTo>
                <a:lnTo>
                  <a:pt x="2124" y="4939"/>
                </a:lnTo>
                <a:lnTo>
                  <a:pt x="2168" y="4867"/>
                </a:lnTo>
                <a:lnTo>
                  <a:pt x="2212" y="4794"/>
                </a:lnTo>
                <a:lnTo>
                  <a:pt x="2255" y="4719"/>
                </a:lnTo>
                <a:lnTo>
                  <a:pt x="2295" y="4648"/>
                </a:lnTo>
                <a:lnTo>
                  <a:pt x="2312" y="4614"/>
                </a:lnTo>
                <a:lnTo>
                  <a:pt x="2329" y="4582"/>
                </a:lnTo>
                <a:lnTo>
                  <a:pt x="2344" y="4552"/>
                </a:lnTo>
                <a:lnTo>
                  <a:pt x="2356" y="4525"/>
                </a:lnTo>
                <a:lnTo>
                  <a:pt x="2366" y="4499"/>
                </a:lnTo>
                <a:lnTo>
                  <a:pt x="2374" y="4477"/>
                </a:lnTo>
                <a:lnTo>
                  <a:pt x="2421" y="4483"/>
                </a:lnTo>
                <a:lnTo>
                  <a:pt x="2440" y="4484"/>
                </a:lnTo>
                <a:lnTo>
                  <a:pt x="2452" y="4483"/>
                </a:lnTo>
                <a:lnTo>
                  <a:pt x="2465" y="4481"/>
                </a:lnTo>
                <a:lnTo>
                  <a:pt x="2476" y="4477"/>
                </a:lnTo>
                <a:lnTo>
                  <a:pt x="2487" y="4472"/>
                </a:lnTo>
                <a:lnTo>
                  <a:pt x="2496" y="4466"/>
                </a:lnTo>
                <a:lnTo>
                  <a:pt x="2505" y="4458"/>
                </a:lnTo>
                <a:lnTo>
                  <a:pt x="2514" y="4449"/>
                </a:lnTo>
                <a:lnTo>
                  <a:pt x="2521" y="4440"/>
                </a:lnTo>
                <a:lnTo>
                  <a:pt x="2528" y="4429"/>
                </a:lnTo>
                <a:lnTo>
                  <a:pt x="2534" y="4418"/>
                </a:lnTo>
                <a:lnTo>
                  <a:pt x="2540" y="4406"/>
                </a:lnTo>
                <a:lnTo>
                  <a:pt x="2545" y="4393"/>
                </a:lnTo>
                <a:lnTo>
                  <a:pt x="2554" y="4367"/>
                </a:lnTo>
                <a:lnTo>
                  <a:pt x="2561" y="4340"/>
                </a:lnTo>
                <a:lnTo>
                  <a:pt x="2567" y="4313"/>
                </a:lnTo>
                <a:lnTo>
                  <a:pt x="2571" y="4287"/>
                </a:lnTo>
                <a:lnTo>
                  <a:pt x="2573" y="4263"/>
                </a:lnTo>
                <a:lnTo>
                  <a:pt x="2575" y="4242"/>
                </a:lnTo>
                <a:lnTo>
                  <a:pt x="2576" y="4208"/>
                </a:lnTo>
                <a:lnTo>
                  <a:pt x="2576" y="4196"/>
                </a:lnTo>
                <a:lnTo>
                  <a:pt x="2575" y="4187"/>
                </a:lnTo>
                <a:lnTo>
                  <a:pt x="2574" y="4171"/>
                </a:lnTo>
                <a:lnTo>
                  <a:pt x="2574" y="4150"/>
                </a:lnTo>
                <a:lnTo>
                  <a:pt x="2575" y="4125"/>
                </a:lnTo>
                <a:lnTo>
                  <a:pt x="2579" y="4060"/>
                </a:lnTo>
                <a:lnTo>
                  <a:pt x="2585" y="3980"/>
                </a:lnTo>
                <a:lnTo>
                  <a:pt x="2595" y="3888"/>
                </a:lnTo>
                <a:lnTo>
                  <a:pt x="2605" y="3786"/>
                </a:lnTo>
                <a:lnTo>
                  <a:pt x="2629" y="3568"/>
                </a:lnTo>
                <a:lnTo>
                  <a:pt x="2654" y="3352"/>
                </a:lnTo>
                <a:lnTo>
                  <a:pt x="2677" y="3161"/>
                </a:lnTo>
                <a:lnTo>
                  <a:pt x="2701" y="2956"/>
                </a:lnTo>
                <a:lnTo>
                  <a:pt x="2701" y="2955"/>
                </a:lnTo>
                <a:lnTo>
                  <a:pt x="2732" y="2937"/>
                </a:lnTo>
                <a:lnTo>
                  <a:pt x="2764" y="2917"/>
                </a:lnTo>
                <a:lnTo>
                  <a:pt x="2828" y="2883"/>
                </a:lnTo>
                <a:lnTo>
                  <a:pt x="2877" y="2857"/>
                </a:lnTo>
                <a:lnTo>
                  <a:pt x="2898" y="2846"/>
                </a:lnTo>
                <a:lnTo>
                  <a:pt x="2926" y="2817"/>
                </a:lnTo>
                <a:lnTo>
                  <a:pt x="2949" y="2789"/>
                </a:lnTo>
                <a:lnTo>
                  <a:pt x="2971" y="2761"/>
                </a:lnTo>
                <a:lnTo>
                  <a:pt x="2991" y="2734"/>
                </a:lnTo>
                <a:lnTo>
                  <a:pt x="3006" y="2707"/>
                </a:lnTo>
                <a:lnTo>
                  <a:pt x="3020" y="2680"/>
                </a:lnTo>
                <a:lnTo>
                  <a:pt x="3031" y="2653"/>
                </a:lnTo>
                <a:lnTo>
                  <a:pt x="3040" y="2629"/>
                </a:lnTo>
                <a:lnTo>
                  <a:pt x="3046" y="2603"/>
                </a:lnTo>
                <a:lnTo>
                  <a:pt x="3051" y="2579"/>
                </a:lnTo>
                <a:lnTo>
                  <a:pt x="3054" y="2555"/>
                </a:lnTo>
                <a:lnTo>
                  <a:pt x="3055" y="2531"/>
                </a:lnTo>
                <a:lnTo>
                  <a:pt x="3054" y="2509"/>
                </a:lnTo>
                <a:lnTo>
                  <a:pt x="3053" y="2487"/>
                </a:lnTo>
                <a:lnTo>
                  <a:pt x="3050" y="2466"/>
                </a:lnTo>
                <a:lnTo>
                  <a:pt x="3046" y="2446"/>
                </a:lnTo>
                <a:lnTo>
                  <a:pt x="3041" y="2427"/>
                </a:lnTo>
                <a:lnTo>
                  <a:pt x="3034" y="2409"/>
                </a:lnTo>
                <a:lnTo>
                  <a:pt x="3028" y="2391"/>
                </a:lnTo>
                <a:lnTo>
                  <a:pt x="3021" y="2375"/>
                </a:lnTo>
                <a:lnTo>
                  <a:pt x="3014" y="2360"/>
                </a:lnTo>
                <a:lnTo>
                  <a:pt x="3006" y="2345"/>
                </a:lnTo>
                <a:lnTo>
                  <a:pt x="2992" y="2320"/>
                </a:lnTo>
                <a:lnTo>
                  <a:pt x="2978" y="2301"/>
                </a:lnTo>
                <a:lnTo>
                  <a:pt x="2967" y="2286"/>
                </a:lnTo>
                <a:lnTo>
                  <a:pt x="2957" y="227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3" name="矩形 47"/>
          <p:cNvSpPr/>
          <p:nvPr/>
        </p:nvSpPr>
        <p:spPr>
          <a:xfrm>
            <a:off x="1355919" y="2991646"/>
            <a:ext cx="12334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1200" b="1" dirty="0" smtClean="0">
                <a:latin typeface="Arial" pitchFamily="34" charset="0"/>
                <a:ea typeface="Segoe UI" pitchFamily="34" charset="0"/>
                <a:cs typeface="Arial" pitchFamily="34" charset="0"/>
              </a:rPr>
              <a:t>Движение объекта</a:t>
            </a:r>
            <a:endParaRPr lang="en-US" altLang="zh-CN" sz="1200" b="1" dirty="0" smtClean="0">
              <a:latin typeface="Arial" pitchFamily="34" charset="0"/>
              <a:ea typeface="Segoe UI" pitchFamily="34" charset="0"/>
              <a:cs typeface="Arial" pitchFamily="34" charset="0"/>
            </a:endParaRPr>
          </a:p>
        </p:txBody>
      </p:sp>
      <p:sp>
        <p:nvSpPr>
          <p:cNvPr id="44" name="圆角矩形 26"/>
          <p:cNvSpPr/>
          <p:nvPr/>
        </p:nvSpPr>
        <p:spPr>
          <a:xfrm>
            <a:off x="805439" y="3478069"/>
            <a:ext cx="2334411" cy="2041881"/>
          </a:xfrm>
          <a:prstGeom prst="roundRect">
            <a:avLst>
              <a:gd name="adj" fmla="val 4762"/>
            </a:avLst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45" name="直角三角形 18"/>
          <p:cNvSpPr/>
          <p:nvPr/>
        </p:nvSpPr>
        <p:spPr>
          <a:xfrm rot="6758367">
            <a:off x="1847963" y="2761002"/>
            <a:ext cx="336126" cy="2365081"/>
          </a:xfrm>
          <a:custGeom>
            <a:avLst/>
            <a:gdLst>
              <a:gd name="connsiteX0" fmla="*/ 0 w 288032"/>
              <a:gd name="connsiteY0" fmla="*/ 2664296 h 2664296"/>
              <a:gd name="connsiteX1" fmla="*/ 0 w 288032"/>
              <a:gd name="connsiteY1" fmla="*/ 0 h 2664296"/>
              <a:gd name="connsiteX2" fmla="*/ 288032 w 288032"/>
              <a:gd name="connsiteY2" fmla="*/ 2664296 h 2664296"/>
              <a:gd name="connsiteX3" fmla="*/ 0 w 288032"/>
              <a:gd name="connsiteY3" fmla="*/ 2664296 h 2664296"/>
              <a:gd name="connsiteX0" fmla="*/ 0 w 627703"/>
              <a:gd name="connsiteY0" fmla="*/ 2048603 h 2664296"/>
              <a:gd name="connsiteX1" fmla="*/ 339671 w 627703"/>
              <a:gd name="connsiteY1" fmla="*/ 0 h 2664296"/>
              <a:gd name="connsiteX2" fmla="*/ 627703 w 627703"/>
              <a:gd name="connsiteY2" fmla="*/ 2664296 h 2664296"/>
              <a:gd name="connsiteX3" fmla="*/ 0 w 627703"/>
              <a:gd name="connsiteY3" fmla="*/ 2048603 h 2664296"/>
              <a:gd name="connsiteX0" fmla="*/ 0 w 339671"/>
              <a:gd name="connsiteY0" fmla="*/ 2048603 h 2198381"/>
              <a:gd name="connsiteX1" fmla="*/ 339671 w 339671"/>
              <a:gd name="connsiteY1" fmla="*/ 0 h 2198381"/>
              <a:gd name="connsiteX2" fmla="*/ 168786 w 339671"/>
              <a:gd name="connsiteY2" fmla="*/ 2198381 h 2198381"/>
              <a:gd name="connsiteX3" fmla="*/ 0 w 339671"/>
              <a:gd name="connsiteY3" fmla="*/ 2048603 h 2198381"/>
              <a:gd name="connsiteX0" fmla="*/ 0 w 339671"/>
              <a:gd name="connsiteY0" fmla="*/ 2048603 h 2156037"/>
              <a:gd name="connsiteX1" fmla="*/ 339671 w 339671"/>
              <a:gd name="connsiteY1" fmla="*/ 0 h 2156037"/>
              <a:gd name="connsiteX2" fmla="*/ 173422 w 339671"/>
              <a:gd name="connsiteY2" fmla="*/ 2156037 h 2156037"/>
              <a:gd name="connsiteX3" fmla="*/ 0 w 339671"/>
              <a:gd name="connsiteY3" fmla="*/ 2048603 h 2156037"/>
              <a:gd name="connsiteX0" fmla="*/ 0 w 339671"/>
              <a:gd name="connsiteY0" fmla="*/ 2048603 h 2153325"/>
              <a:gd name="connsiteX1" fmla="*/ 339671 w 339671"/>
              <a:gd name="connsiteY1" fmla="*/ 0 h 2153325"/>
              <a:gd name="connsiteX2" fmla="*/ 178003 w 339671"/>
              <a:gd name="connsiteY2" fmla="*/ 2153325 h 2153325"/>
              <a:gd name="connsiteX3" fmla="*/ 0 w 339671"/>
              <a:gd name="connsiteY3" fmla="*/ 2048603 h 2153325"/>
              <a:gd name="connsiteX0" fmla="*/ 0 w 340514"/>
              <a:gd name="connsiteY0" fmla="*/ 2036727 h 2153325"/>
              <a:gd name="connsiteX1" fmla="*/ 340514 w 340514"/>
              <a:gd name="connsiteY1" fmla="*/ 0 h 2153325"/>
              <a:gd name="connsiteX2" fmla="*/ 178846 w 340514"/>
              <a:gd name="connsiteY2" fmla="*/ 2153325 h 2153325"/>
              <a:gd name="connsiteX3" fmla="*/ 0 w 340514"/>
              <a:gd name="connsiteY3" fmla="*/ 2036727 h 2153325"/>
              <a:gd name="connsiteX0" fmla="*/ 0 w 340514"/>
              <a:gd name="connsiteY0" fmla="*/ 2036727 h 2365081"/>
              <a:gd name="connsiteX1" fmla="*/ 340514 w 340514"/>
              <a:gd name="connsiteY1" fmla="*/ 0 h 2365081"/>
              <a:gd name="connsiteX2" fmla="*/ 153641 w 340514"/>
              <a:gd name="connsiteY2" fmla="*/ 2365081 h 2365081"/>
              <a:gd name="connsiteX3" fmla="*/ 0 w 340514"/>
              <a:gd name="connsiteY3" fmla="*/ 2036727 h 2365081"/>
              <a:gd name="connsiteX0" fmla="*/ 0 w 336126"/>
              <a:gd name="connsiteY0" fmla="*/ 2014256 h 2365081"/>
              <a:gd name="connsiteX1" fmla="*/ 336126 w 336126"/>
              <a:gd name="connsiteY1" fmla="*/ 0 h 2365081"/>
              <a:gd name="connsiteX2" fmla="*/ 149253 w 336126"/>
              <a:gd name="connsiteY2" fmla="*/ 2365081 h 2365081"/>
              <a:gd name="connsiteX3" fmla="*/ 0 w 336126"/>
              <a:gd name="connsiteY3" fmla="*/ 2014256 h 236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126" h="2365081">
                <a:moveTo>
                  <a:pt x="0" y="2014256"/>
                </a:moveTo>
                <a:lnTo>
                  <a:pt x="336126" y="0"/>
                </a:lnTo>
                <a:lnTo>
                  <a:pt x="149253" y="2365081"/>
                </a:lnTo>
                <a:lnTo>
                  <a:pt x="0" y="201425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直角三角形 18"/>
          <p:cNvSpPr/>
          <p:nvPr/>
        </p:nvSpPr>
        <p:spPr>
          <a:xfrm rot="6758367">
            <a:off x="1815083" y="2903411"/>
            <a:ext cx="196608" cy="2411376"/>
          </a:xfrm>
          <a:custGeom>
            <a:avLst/>
            <a:gdLst>
              <a:gd name="connsiteX0" fmla="*/ 0 w 288032"/>
              <a:gd name="connsiteY0" fmla="*/ 2664296 h 2664296"/>
              <a:gd name="connsiteX1" fmla="*/ 0 w 288032"/>
              <a:gd name="connsiteY1" fmla="*/ 0 h 2664296"/>
              <a:gd name="connsiteX2" fmla="*/ 288032 w 288032"/>
              <a:gd name="connsiteY2" fmla="*/ 2664296 h 2664296"/>
              <a:gd name="connsiteX3" fmla="*/ 0 w 288032"/>
              <a:gd name="connsiteY3" fmla="*/ 2664296 h 2664296"/>
              <a:gd name="connsiteX0" fmla="*/ 0 w 627703"/>
              <a:gd name="connsiteY0" fmla="*/ 2048603 h 2664296"/>
              <a:gd name="connsiteX1" fmla="*/ 339671 w 627703"/>
              <a:gd name="connsiteY1" fmla="*/ 0 h 2664296"/>
              <a:gd name="connsiteX2" fmla="*/ 627703 w 627703"/>
              <a:gd name="connsiteY2" fmla="*/ 2664296 h 2664296"/>
              <a:gd name="connsiteX3" fmla="*/ 0 w 627703"/>
              <a:gd name="connsiteY3" fmla="*/ 2048603 h 2664296"/>
              <a:gd name="connsiteX0" fmla="*/ 0 w 339671"/>
              <a:gd name="connsiteY0" fmla="*/ 2048603 h 2198381"/>
              <a:gd name="connsiteX1" fmla="*/ 339671 w 339671"/>
              <a:gd name="connsiteY1" fmla="*/ 0 h 2198381"/>
              <a:gd name="connsiteX2" fmla="*/ 168786 w 339671"/>
              <a:gd name="connsiteY2" fmla="*/ 2198381 h 2198381"/>
              <a:gd name="connsiteX3" fmla="*/ 0 w 339671"/>
              <a:gd name="connsiteY3" fmla="*/ 2048603 h 2198381"/>
              <a:gd name="connsiteX0" fmla="*/ 0 w 339671"/>
              <a:gd name="connsiteY0" fmla="*/ 2048603 h 2156037"/>
              <a:gd name="connsiteX1" fmla="*/ 339671 w 339671"/>
              <a:gd name="connsiteY1" fmla="*/ 0 h 2156037"/>
              <a:gd name="connsiteX2" fmla="*/ 173422 w 339671"/>
              <a:gd name="connsiteY2" fmla="*/ 2156037 h 2156037"/>
              <a:gd name="connsiteX3" fmla="*/ 0 w 339671"/>
              <a:gd name="connsiteY3" fmla="*/ 2048603 h 2156037"/>
              <a:gd name="connsiteX0" fmla="*/ 0 w 173422"/>
              <a:gd name="connsiteY0" fmla="*/ 2217220 h 2324654"/>
              <a:gd name="connsiteX1" fmla="*/ 78170 w 173422"/>
              <a:gd name="connsiteY1" fmla="*/ 0 h 2324654"/>
              <a:gd name="connsiteX2" fmla="*/ 173422 w 173422"/>
              <a:gd name="connsiteY2" fmla="*/ 2324654 h 2324654"/>
              <a:gd name="connsiteX3" fmla="*/ 0 w 173422"/>
              <a:gd name="connsiteY3" fmla="*/ 2217220 h 2324654"/>
              <a:gd name="connsiteX0" fmla="*/ 0 w 176583"/>
              <a:gd name="connsiteY0" fmla="*/ 2217220 h 2315359"/>
              <a:gd name="connsiteX1" fmla="*/ 78170 w 176583"/>
              <a:gd name="connsiteY1" fmla="*/ 0 h 2315359"/>
              <a:gd name="connsiteX2" fmla="*/ 176583 w 176583"/>
              <a:gd name="connsiteY2" fmla="*/ 2315359 h 2315359"/>
              <a:gd name="connsiteX3" fmla="*/ 0 w 176583"/>
              <a:gd name="connsiteY3" fmla="*/ 2217220 h 2315359"/>
              <a:gd name="connsiteX0" fmla="*/ 0 w 172132"/>
              <a:gd name="connsiteY0" fmla="*/ 2205924 h 2315359"/>
              <a:gd name="connsiteX1" fmla="*/ 73719 w 172132"/>
              <a:gd name="connsiteY1" fmla="*/ 0 h 2315359"/>
              <a:gd name="connsiteX2" fmla="*/ 172132 w 172132"/>
              <a:gd name="connsiteY2" fmla="*/ 2315359 h 2315359"/>
              <a:gd name="connsiteX3" fmla="*/ 0 w 172132"/>
              <a:gd name="connsiteY3" fmla="*/ 2205924 h 2315359"/>
              <a:gd name="connsiteX0" fmla="*/ 0 w 178846"/>
              <a:gd name="connsiteY0" fmla="*/ 2198760 h 2315359"/>
              <a:gd name="connsiteX1" fmla="*/ 80433 w 178846"/>
              <a:gd name="connsiteY1" fmla="*/ 0 h 2315359"/>
              <a:gd name="connsiteX2" fmla="*/ 178846 w 178846"/>
              <a:gd name="connsiteY2" fmla="*/ 2315359 h 2315359"/>
              <a:gd name="connsiteX3" fmla="*/ 0 w 178846"/>
              <a:gd name="connsiteY3" fmla="*/ 2198760 h 2315359"/>
              <a:gd name="connsiteX0" fmla="*/ 0 w 178846"/>
              <a:gd name="connsiteY0" fmla="*/ 2205818 h 2322417"/>
              <a:gd name="connsiteX1" fmla="*/ 81206 w 178846"/>
              <a:gd name="connsiteY1" fmla="*/ 0 h 2322417"/>
              <a:gd name="connsiteX2" fmla="*/ 178846 w 178846"/>
              <a:gd name="connsiteY2" fmla="*/ 2322417 h 2322417"/>
              <a:gd name="connsiteX3" fmla="*/ 0 w 178846"/>
              <a:gd name="connsiteY3" fmla="*/ 2205818 h 2322417"/>
              <a:gd name="connsiteX0" fmla="*/ 0 w 178846"/>
              <a:gd name="connsiteY0" fmla="*/ 2201947 h 2318546"/>
              <a:gd name="connsiteX1" fmla="*/ 87209 w 178846"/>
              <a:gd name="connsiteY1" fmla="*/ 0 h 2318546"/>
              <a:gd name="connsiteX2" fmla="*/ 178846 w 178846"/>
              <a:gd name="connsiteY2" fmla="*/ 2318546 h 2318546"/>
              <a:gd name="connsiteX3" fmla="*/ 0 w 178846"/>
              <a:gd name="connsiteY3" fmla="*/ 2201947 h 2318546"/>
              <a:gd name="connsiteX0" fmla="*/ 0 w 178846"/>
              <a:gd name="connsiteY0" fmla="*/ 2204265 h 2320864"/>
              <a:gd name="connsiteX1" fmla="*/ 66037 w 178846"/>
              <a:gd name="connsiteY1" fmla="*/ 0 h 2320864"/>
              <a:gd name="connsiteX2" fmla="*/ 178846 w 178846"/>
              <a:gd name="connsiteY2" fmla="*/ 2320864 h 2320864"/>
              <a:gd name="connsiteX3" fmla="*/ 0 w 178846"/>
              <a:gd name="connsiteY3" fmla="*/ 2204265 h 2320864"/>
              <a:gd name="connsiteX0" fmla="*/ 0 w 188789"/>
              <a:gd name="connsiteY0" fmla="*/ 2411376 h 2411376"/>
              <a:gd name="connsiteX1" fmla="*/ 75980 w 188789"/>
              <a:gd name="connsiteY1" fmla="*/ 0 h 2411376"/>
              <a:gd name="connsiteX2" fmla="*/ 188789 w 188789"/>
              <a:gd name="connsiteY2" fmla="*/ 2320864 h 2411376"/>
              <a:gd name="connsiteX3" fmla="*/ 0 w 188789"/>
              <a:gd name="connsiteY3" fmla="*/ 2411376 h 2411376"/>
              <a:gd name="connsiteX0" fmla="*/ 0 w 196608"/>
              <a:gd name="connsiteY0" fmla="*/ 2411376 h 2411376"/>
              <a:gd name="connsiteX1" fmla="*/ 75980 w 196608"/>
              <a:gd name="connsiteY1" fmla="*/ 0 h 2411376"/>
              <a:gd name="connsiteX2" fmla="*/ 196608 w 196608"/>
              <a:gd name="connsiteY2" fmla="*/ 2331363 h 2411376"/>
              <a:gd name="connsiteX3" fmla="*/ 0 w 196608"/>
              <a:gd name="connsiteY3" fmla="*/ 2411376 h 241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608" h="2411376">
                <a:moveTo>
                  <a:pt x="0" y="2411376"/>
                </a:moveTo>
                <a:lnTo>
                  <a:pt x="75980" y="0"/>
                </a:lnTo>
                <a:lnTo>
                  <a:pt x="196608" y="2331363"/>
                </a:lnTo>
                <a:lnTo>
                  <a:pt x="0" y="24113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直角三角形 18"/>
          <p:cNvSpPr/>
          <p:nvPr/>
        </p:nvSpPr>
        <p:spPr>
          <a:xfrm rot="6758367">
            <a:off x="1741538" y="3140787"/>
            <a:ext cx="363011" cy="2287306"/>
          </a:xfrm>
          <a:custGeom>
            <a:avLst/>
            <a:gdLst>
              <a:gd name="connsiteX0" fmla="*/ 0 w 288032"/>
              <a:gd name="connsiteY0" fmla="*/ 2664296 h 2664296"/>
              <a:gd name="connsiteX1" fmla="*/ 0 w 288032"/>
              <a:gd name="connsiteY1" fmla="*/ 0 h 2664296"/>
              <a:gd name="connsiteX2" fmla="*/ 288032 w 288032"/>
              <a:gd name="connsiteY2" fmla="*/ 2664296 h 2664296"/>
              <a:gd name="connsiteX3" fmla="*/ 0 w 288032"/>
              <a:gd name="connsiteY3" fmla="*/ 2664296 h 2664296"/>
              <a:gd name="connsiteX0" fmla="*/ 0 w 627703"/>
              <a:gd name="connsiteY0" fmla="*/ 2048603 h 2664296"/>
              <a:gd name="connsiteX1" fmla="*/ 339671 w 627703"/>
              <a:gd name="connsiteY1" fmla="*/ 0 h 2664296"/>
              <a:gd name="connsiteX2" fmla="*/ 627703 w 627703"/>
              <a:gd name="connsiteY2" fmla="*/ 2664296 h 2664296"/>
              <a:gd name="connsiteX3" fmla="*/ 0 w 627703"/>
              <a:gd name="connsiteY3" fmla="*/ 2048603 h 2664296"/>
              <a:gd name="connsiteX0" fmla="*/ 0 w 339671"/>
              <a:gd name="connsiteY0" fmla="*/ 2048603 h 2198381"/>
              <a:gd name="connsiteX1" fmla="*/ 339671 w 339671"/>
              <a:gd name="connsiteY1" fmla="*/ 0 h 2198381"/>
              <a:gd name="connsiteX2" fmla="*/ 168786 w 339671"/>
              <a:gd name="connsiteY2" fmla="*/ 2198381 h 2198381"/>
              <a:gd name="connsiteX3" fmla="*/ 0 w 339671"/>
              <a:gd name="connsiteY3" fmla="*/ 2048603 h 2198381"/>
              <a:gd name="connsiteX0" fmla="*/ 0 w 339671"/>
              <a:gd name="connsiteY0" fmla="*/ 2048603 h 2156037"/>
              <a:gd name="connsiteX1" fmla="*/ 339671 w 339671"/>
              <a:gd name="connsiteY1" fmla="*/ 0 h 2156037"/>
              <a:gd name="connsiteX2" fmla="*/ 173422 w 339671"/>
              <a:gd name="connsiteY2" fmla="*/ 2156037 h 2156037"/>
              <a:gd name="connsiteX3" fmla="*/ 0 w 339671"/>
              <a:gd name="connsiteY3" fmla="*/ 2048603 h 2156037"/>
              <a:gd name="connsiteX0" fmla="*/ 0 w 173422"/>
              <a:gd name="connsiteY0" fmla="*/ 2217220 h 2324654"/>
              <a:gd name="connsiteX1" fmla="*/ 78170 w 173422"/>
              <a:gd name="connsiteY1" fmla="*/ 0 h 2324654"/>
              <a:gd name="connsiteX2" fmla="*/ 173422 w 173422"/>
              <a:gd name="connsiteY2" fmla="*/ 2324654 h 2324654"/>
              <a:gd name="connsiteX3" fmla="*/ 0 w 173422"/>
              <a:gd name="connsiteY3" fmla="*/ 2217220 h 2324654"/>
              <a:gd name="connsiteX0" fmla="*/ 243930 w 417352"/>
              <a:gd name="connsiteY0" fmla="*/ 2432467 h 2539901"/>
              <a:gd name="connsiteX1" fmla="*/ 0 w 417352"/>
              <a:gd name="connsiteY1" fmla="*/ 0 h 2539901"/>
              <a:gd name="connsiteX2" fmla="*/ 417352 w 417352"/>
              <a:gd name="connsiteY2" fmla="*/ 2539901 h 2539901"/>
              <a:gd name="connsiteX3" fmla="*/ 243930 w 417352"/>
              <a:gd name="connsiteY3" fmla="*/ 2432467 h 2539901"/>
              <a:gd name="connsiteX0" fmla="*/ 243930 w 415484"/>
              <a:gd name="connsiteY0" fmla="*/ 2432467 h 2547195"/>
              <a:gd name="connsiteX1" fmla="*/ 0 w 415484"/>
              <a:gd name="connsiteY1" fmla="*/ 0 h 2547195"/>
              <a:gd name="connsiteX2" fmla="*/ 415484 w 415484"/>
              <a:gd name="connsiteY2" fmla="*/ 2547195 h 2547195"/>
              <a:gd name="connsiteX3" fmla="*/ 243930 w 415484"/>
              <a:gd name="connsiteY3" fmla="*/ 2432467 h 2547195"/>
              <a:gd name="connsiteX0" fmla="*/ 245351 w 415484"/>
              <a:gd name="connsiteY0" fmla="*/ 2439051 h 2547195"/>
              <a:gd name="connsiteX1" fmla="*/ 0 w 415484"/>
              <a:gd name="connsiteY1" fmla="*/ 0 h 2547195"/>
              <a:gd name="connsiteX2" fmla="*/ 415484 w 415484"/>
              <a:gd name="connsiteY2" fmla="*/ 2547195 h 2547195"/>
              <a:gd name="connsiteX3" fmla="*/ 245351 w 415484"/>
              <a:gd name="connsiteY3" fmla="*/ 2439051 h 2547195"/>
              <a:gd name="connsiteX0" fmla="*/ 242333 w 412466"/>
              <a:gd name="connsiteY0" fmla="*/ 2414437 h 2522581"/>
              <a:gd name="connsiteX1" fmla="*/ 0 w 412466"/>
              <a:gd name="connsiteY1" fmla="*/ 0 h 2522581"/>
              <a:gd name="connsiteX2" fmla="*/ 412466 w 412466"/>
              <a:gd name="connsiteY2" fmla="*/ 2522581 h 2522581"/>
              <a:gd name="connsiteX3" fmla="*/ 242333 w 412466"/>
              <a:gd name="connsiteY3" fmla="*/ 2414437 h 2522581"/>
              <a:gd name="connsiteX0" fmla="*/ 243043 w 413176"/>
              <a:gd name="connsiteY0" fmla="*/ 2417728 h 2525872"/>
              <a:gd name="connsiteX1" fmla="*/ 0 w 413176"/>
              <a:gd name="connsiteY1" fmla="*/ 0 h 2525872"/>
              <a:gd name="connsiteX2" fmla="*/ 413176 w 413176"/>
              <a:gd name="connsiteY2" fmla="*/ 2525872 h 2525872"/>
              <a:gd name="connsiteX3" fmla="*/ 243043 w 413176"/>
              <a:gd name="connsiteY3" fmla="*/ 2417728 h 2525872"/>
              <a:gd name="connsiteX0" fmla="*/ 250570 w 413176"/>
              <a:gd name="connsiteY0" fmla="*/ 2287306 h 2525872"/>
              <a:gd name="connsiteX1" fmla="*/ 0 w 413176"/>
              <a:gd name="connsiteY1" fmla="*/ 0 h 2525872"/>
              <a:gd name="connsiteX2" fmla="*/ 413176 w 413176"/>
              <a:gd name="connsiteY2" fmla="*/ 2525872 h 2525872"/>
              <a:gd name="connsiteX3" fmla="*/ 250570 w 413176"/>
              <a:gd name="connsiteY3" fmla="*/ 2287306 h 2525872"/>
              <a:gd name="connsiteX0" fmla="*/ 250570 w 363011"/>
              <a:gd name="connsiteY0" fmla="*/ 2287306 h 2287306"/>
              <a:gd name="connsiteX1" fmla="*/ 0 w 363011"/>
              <a:gd name="connsiteY1" fmla="*/ 0 h 2287306"/>
              <a:gd name="connsiteX2" fmla="*/ 363011 w 363011"/>
              <a:gd name="connsiteY2" fmla="*/ 2240628 h 2287306"/>
              <a:gd name="connsiteX3" fmla="*/ 250570 w 363011"/>
              <a:gd name="connsiteY3" fmla="*/ 2287306 h 228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011" h="2287306">
                <a:moveTo>
                  <a:pt x="250570" y="2287306"/>
                </a:moveTo>
                <a:lnTo>
                  <a:pt x="0" y="0"/>
                </a:lnTo>
                <a:lnTo>
                  <a:pt x="363011" y="2240628"/>
                </a:lnTo>
                <a:lnTo>
                  <a:pt x="250570" y="22873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直角三角形 18"/>
          <p:cNvSpPr/>
          <p:nvPr/>
        </p:nvSpPr>
        <p:spPr>
          <a:xfrm rot="6758367">
            <a:off x="1637596" y="3288161"/>
            <a:ext cx="559484" cy="2204025"/>
          </a:xfrm>
          <a:custGeom>
            <a:avLst/>
            <a:gdLst>
              <a:gd name="connsiteX0" fmla="*/ 0 w 288032"/>
              <a:gd name="connsiteY0" fmla="*/ 2664296 h 2664296"/>
              <a:gd name="connsiteX1" fmla="*/ 0 w 288032"/>
              <a:gd name="connsiteY1" fmla="*/ 0 h 2664296"/>
              <a:gd name="connsiteX2" fmla="*/ 288032 w 288032"/>
              <a:gd name="connsiteY2" fmla="*/ 2664296 h 2664296"/>
              <a:gd name="connsiteX3" fmla="*/ 0 w 288032"/>
              <a:gd name="connsiteY3" fmla="*/ 2664296 h 2664296"/>
              <a:gd name="connsiteX0" fmla="*/ 0 w 627703"/>
              <a:gd name="connsiteY0" fmla="*/ 2048603 h 2664296"/>
              <a:gd name="connsiteX1" fmla="*/ 339671 w 627703"/>
              <a:gd name="connsiteY1" fmla="*/ 0 h 2664296"/>
              <a:gd name="connsiteX2" fmla="*/ 627703 w 627703"/>
              <a:gd name="connsiteY2" fmla="*/ 2664296 h 2664296"/>
              <a:gd name="connsiteX3" fmla="*/ 0 w 627703"/>
              <a:gd name="connsiteY3" fmla="*/ 2048603 h 2664296"/>
              <a:gd name="connsiteX0" fmla="*/ 0 w 339671"/>
              <a:gd name="connsiteY0" fmla="*/ 2048603 h 2198381"/>
              <a:gd name="connsiteX1" fmla="*/ 339671 w 339671"/>
              <a:gd name="connsiteY1" fmla="*/ 0 h 2198381"/>
              <a:gd name="connsiteX2" fmla="*/ 168786 w 339671"/>
              <a:gd name="connsiteY2" fmla="*/ 2198381 h 2198381"/>
              <a:gd name="connsiteX3" fmla="*/ 0 w 339671"/>
              <a:gd name="connsiteY3" fmla="*/ 2048603 h 2198381"/>
              <a:gd name="connsiteX0" fmla="*/ 0 w 339671"/>
              <a:gd name="connsiteY0" fmla="*/ 2048603 h 2156037"/>
              <a:gd name="connsiteX1" fmla="*/ 339671 w 339671"/>
              <a:gd name="connsiteY1" fmla="*/ 0 h 2156037"/>
              <a:gd name="connsiteX2" fmla="*/ 173422 w 339671"/>
              <a:gd name="connsiteY2" fmla="*/ 2156037 h 2156037"/>
              <a:gd name="connsiteX3" fmla="*/ 0 w 339671"/>
              <a:gd name="connsiteY3" fmla="*/ 2048603 h 2156037"/>
              <a:gd name="connsiteX0" fmla="*/ 0 w 173422"/>
              <a:gd name="connsiteY0" fmla="*/ 2217220 h 2324654"/>
              <a:gd name="connsiteX1" fmla="*/ 78170 w 173422"/>
              <a:gd name="connsiteY1" fmla="*/ 0 h 2324654"/>
              <a:gd name="connsiteX2" fmla="*/ 173422 w 173422"/>
              <a:gd name="connsiteY2" fmla="*/ 2324654 h 2324654"/>
              <a:gd name="connsiteX3" fmla="*/ 0 w 173422"/>
              <a:gd name="connsiteY3" fmla="*/ 2217220 h 2324654"/>
              <a:gd name="connsiteX0" fmla="*/ 243930 w 417352"/>
              <a:gd name="connsiteY0" fmla="*/ 2432467 h 2539901"/>
              <a:gd name="connsiteX1" fmla="*/ 0 w 417352"/>
              <a:gd name="connsiteY1" fmla="*/ 0 h 2539901"/>
              <a:gd name="connsiteX2" fmla="*/ 417352 w 417352"/>
              <a:gd name="connsiteY2" fmla="*/ 2539901 h 2539901"/>
              <a:gd name="connsiteX3" fmla="*/ 243930 w 417352"/>
              <a:gd name="connsiteY3" fmla="*/ 2432467 h 2539901"/>
              <a:gd name="connsiteX0" fmla="*/ 494407 w 667829"/>
              <a:gd name="connsiteY0" fmla="*/ 2571309 h 2678743"/>
              <a:gd name="connsiteX1" fmla="*/ 0 w 667829"/>
              <a:gd name="connsiteY1" fmla="*/ 0 h 2678743"/>
              <a:gd name="connsiteX2" fmla="*/ 667829 w 667829"/>
              <a:gd name="connsiteY2" fmla="*/ 2678743 h 2678743"/>
              <a:gd name="connsiteX3" fmla="*/ 494407 w 667829"/>
              <a:gd name="connsiteY3" fmla="*/ 2571309 h 2678743"/>
              <a:gd name="connsiteX0" fmla="*/ 522986 w 696408"/>
              <a:gd name="connsiteY0" fmla="*/ 2597293 h 2704727"/>
              <a:gd name="connsiteX1" fmla="*/ 0 w 696408"/>
              <a:gd name="connsiteY1" fmla="*/ 0 h 2704727"/>
              <a:gd name="connsiteX2" fmla="*/ 696408 w 696408"/>
              <a:gd name="connsiteY2" fmla="*/ 2704727 h 2704727"/>
              <a:gd name="connsiteX3" fmla="*/ 522986 w 696408"/>
              <a:gd name="connsiteY3" fmla="*/ 2597293 h 2704727"/>
              <a:gd name="connsiteX0" fmla="*/ 572037 w 745459"/>
              <a:gd name="connsiteY0" fmla="*/ 2579810 h 2687244"/>
              <a:gd name="connsiteX1" fmla="*/ 0 w 745459"/>
              <a:gd name="connsiteY1" fmla="*/ 0 h 2687244"/>
              <a:gd name="connsiteX2" fmla="*/ 745459 w 745459"/>
              <a:gd name="connsiteY2" fmla="*/ 2687244 h 2687244"/>
              <a:gd name="connsiteX3" fmla="*/ 572037 w 745459"/>
              <a:gd name="connsiteY3" fmla="*/ 2579810 h 2687244"/>
              <a:gd name="connsiteX0" fmla="*/ 537873 w 711295"/>
              <a:gd name="connsiteY0" fmla="*/ 2591782 h 2699216"/>
              <a:gd name="connsiteX1" fmla="*/ 0 w 711295"/>
              <a:gd name="connsiteY1" fmla="*/ 0 h 2699216"/>
              <a:gd name="connsiteX2" fmla="*/ 711295 w 711295"/>
              <a:gd name="connsiteY2" fmla="*/ 2699216 h 2699216"/>
              <a:gd name="connsiteX3" fmla="*/ 537873 w 711295"/>
              <a:gd name="connsiteY3" fmla="*/ 2591782 h 2699216"/>
              <a:gd name="connsiteX0" fmla="*/ 538453 w 711295"/>
              <a:gd name="connsiteY0" fmla="*/ 2586489 h 2699216"/>
              <a:gd name="connsiteX1" fmla="*/ 0 w 711295"/>
              <a:gd name="connsiteY1" fmla="*/ 0 h 2699216"/>
              <a:gd name="connsiteX2" fmla="*/ 711295 w 711295"/>
              <a:gd name="connsiteY2" fmla="*/ 2699216 h 2699216"/>
              <a:gd name="connsiteX3" fmla="*/ 538453 w 711295"/>
              <a:gd name="connsiteY3" fmla="*/ 2586489 h 2699216"/>
              <a:gd name="connsiteX0" fmla="*/ 539163 w 711295"/>
              <a:gd name="connsiteY0" fmla="*/ 2589781 h 2699216"/>
              <a:gd name="connsiteX1" fmla="*/ 0 w 711295"/>
              <a:gd name="connsiteY1" fmla="*/ 0 h 2699216"/>
              <a:gd name="connsiteX2" fmla="*/ 711295 w 711295"/>
              <a:gd name="connsiteY2" fmla="*/ 2699216 h 2699216"/>
              <a:gd name="connsiteX3" fmla="*/ 539163 w 711295"/>
              <a:gd name="connsiteY3" fmla="*/ 2589781 h 2699216"/>
              <a:gd name="connsiteX0" fmla="*/ 528707 w 700839"/>
              <a:gd name="connsiteY0" fmla="*/ 2597206 h 2706641"/>
              <a:gd name="connsiteX1" fmla="*/ 0 w 700839"/>
              <a:gd name="connsiteY1" fmla="*/ 0 h 2706641"/>
              <a:gd name="connsiteX2" fmla="*/ 700839 w 700839"/>
              <a:gd name="connsiteY2" fmla="*/ 2706641 h 2706641"/>
              <a:gd name="connsiteX3" fmla="*/ 528707 w 700839"/>
              <a:gd name="connsiteY3" fmla="*/ 2597206 h 2706641"/>
              <a:gd name="connsiteX0" fmla="*/ 528707 w 560220"/>
              <a:gd name="connsiteY0" fmla="*/ 2597206 h 2597206"/>
              <a:gd name="connsiteX1" fmla="*/ 0 w 560220"/>
              <a:gd name="connsiteY1" fmla="*/ 0 h 2597206"/>
              <a:gd name="connsiteX2" fmla="*/ 560220 w 560220"/>
              <a:gd name="connsiteY2" fmla="*/ 2163275 h 2597206"/>
              <a:gd name="connsiteX3" fmla="*/ 528707 w 560220"/>
              <a:gd name="connsiteY3" fmla="*/ 2597206 h 2597206"/>
              <a:gd name="connsiteX0" fmla="*/ 440406 w 560220"/>
              <a:gd name="connsiteY0" fmla="*/ 2204025 h 2204025"/>
              <a:gd name="connsiteX1" fmla="*/ 0 w 560220"/>
              <a:gd name="connsiteY1" fmla="*/ 0 h 2204025"/>
              <a:gd name="connsiteX2" fmla="*/ 560220 w 560220"/>
              <a:gd name="connsiteY2" fmla="*/ 2163275 h 2204025"/>
              <a:gd name="connsiteX3" fmla="*/ 440406 w 560220"/>
              <a:gd name="connsiteY3" fmla="*/ 2204025 h 2204025"/>
              <a:gd name="connsiteX0" fmla="*/ 440406 w 559484"/>
              <a:gd name="connsiteY0" fmla="*/ 2204025 h 2204025"/>
              <a:gd name="connsiteX1" fmla="*/ 0 w 559484"/>
              <a:gd name="connsiteY1" fmla="*/ 0 h 2204025"/>
              <a:gd name="connsiteX2" fmla="*/ 559484 w 559484"/>
              <a:gd name="connsiteY2" fmla="*/ 2153262 h 2204025"/>
              <a:gd name="connsiteX3" fmla="*/ 440406 w 559484"/>
              <a:gd name="connsiteY3" fmla="*/ 2204025 h 220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9484" h="2204025">
                <a:moveTo>
                  <a:pt x="440406" y="2204025"/>
                </a:moveTo>
                <a:lnTo>
                  <a:pt x="0" y="0"/>
                </a:lnTo>
                <a:lnTo>
                  <a:pt x="559484" y="2153262"/>
                </a:lnTo>
                <a:lnTo>
                  <a:pt x="440406" y="220402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直角三角形 18"/>
          <p:cNvSpPr/>
          <p:nvPr/>
        </p:nvSpPr>
        <p:spPr>
          <a:xfrm rot="16096067" flipV="1">
            <a:off x="1551776" y="3861134"/>
            <a:ext cx="768309" cy="2224196"/>
          </a:xfrm>
          <a:custGeom>
            <a:avLst/>
            <a:gdLst>
              <a:gd name="connsiteX0" fmla="*/ 0 w 288032"/>
              <a:gd name="connsiteY0" fmla="*/ 2664296 h 2664296"/>
              <a:gd name="connsiteX1" fmla="*/ 0 w 288032"/>
              <a:gd name="connsiteY1" fmla="*/ 0 h 2664296"/>
              <a:gd name="connsiteX2" fmla="*/ 288032 w 288032"/>
              <a:gd name="connsiteY2" fmla="*/ 2664296 h 2664296"/>
              <a:gd name="connsiteX3" fmla="*/ 0 w 288032"/>
              <a:gd name="connsiteY3" fmla="*/ 2664296 h 2664296"/>
              <a:gd name="connsiteX0" fmla="*/ 0 w 627703"/>
              <a:gd name="connsiteY0" fmla="*/ 2048603 h 2664296"/>
              <a:gd name="connsiteX1" fmla="*/ 339671 w 627703"/>
              <a:gd name="connsiteY1" fmla="*/ 0 h 2664296"/>
              <a:gd name="connsiteX2" fmla="*/ 627703 w 627703"/>
              <a:gd name="connsiteY2" fmla="*/ 2664296 h 2664296"/>
              <a:gd name="connsiteX3" fmla="*/ 0 w 627703"/>
              <a:gd name="connsiteY3" fmla="*/ 2048603 h 2664296"/>
              <a:gd name="connsiteX0" fmla="*/ 0 w 339671"/>
              <a:gd name="connsiteY0" fmla="*/ 2048603 h 2198381"/>
              <a:gd name="connsiteX1" fmla="*/ 339671 w 339671"/>
              <a:gd name="connsiteY1" fmla="*/ 0 h 2198381"/>
              <a:gd name="connsiteX2" fmla="*/ 168786 w 339671"/>
              <a:gd name="connsiteY2" fmla="*/ 2198381 h 2198381"/>
              <a:gd name="connsiteX3" fmla="*/ 0 w 339671"/>
              <a:gd name="connsiteY3" fmla="*/ 2048603 h 2198381"/>
              <a:gd name="connsiteX0" fmla="*/ 0 w 339671"/>
              <a:gd name="connsiteY0" fmla="*/ 2048603 h 2156037"/>
              <a:gd name="connsiteX1" fmla="*/ 339671 w 339671"/>
              <a:gd name="connsiteY1" fmla="*/ 0 h 2156037"/>
              <a:gd name="connsiteX2" fmla="*/ 173422 w 339671"/>
              <a:gd name="connsiteY2" fmla="*/ 2156037 h 2156037"/>
              <a:gd name="connsiteX3" fmla="*/ 0 w 339671"/>
              <a:gd name="connsiteY3" fmla="*/ 2048603 h 2156037"/>
              <a:gd name="connsiteX0" fmla="*/ 0 w 339671"/>
              <a:gd name="connsiteY0" fmla="*/ 2048603 h 2153325"/>
              <a:gd name="connsiteX1" fmla="*/ 339671 w 339671"/>
              <a:gd name="connsiteY1" fmla="*/ 0 h 2153325"/>
              <a:gd name="connsiteX2" fmla="*/ 178003 w 339671"/>
              <a:gd name="connsiteY2" fmla="*/ 2153325 h 2153325"/>
              <a:gd name="connsiteX3" fmla="*/ 0 w 339671"/>
              <a:gd name="connsiteY3" fmla="*/ 2048603 h 2153325"/>
              <a:gd name="connsiteX0" fmla="*/ 0 w 340514"/>
              <a:gd name="connsiteY0" fmla="*/ 2036727 h 2153325"/>
              <a:gd name="connsiteX1" fmla="*/ 340514 w 340514"/>
              <a:gd name="connsiteY1" fmla="*/ 0 h 2153325"/>
              <a:gd name="connsiteX2" fmla="*/ 178846 w 340514"/>
              <a:gd name="connsiteY2" fmla="*/ 2153325 h 2153325"/>
              <a:gd name="connsiteX3" fmla="*/ 0 w 340514"/>
              <a:gd name="connsiteY3" fmla="*/ 2036727 h 2153325"/>
              <a:gd name="connsiteX0" fmla="*/ 0 w 690857"/>
              <a:gd name="connsiteY0" fmla="*/ 2105493 h 2222091"/>
              <a:gd name="connsiteX1" fmla="*/ 690857 w 690857"/>
              <a:gd name="connsiteY1" fmla="*/ 0 h 2222091"/>
              <a:gd name="connsiteX2" fmla="*/ 178846 w 690857"/>
              <a:gd name="connsiteY2" fmla="*/ 2222091 h 2222091"/>
              <a:gd name="connsiteX3" fmla="*/ 0 w 690857"/>
              <a:gd name="connsiteY3" fmla="*/ 2105493 h 2222091"/>
              <a:gd name="connsiteX0" fmla="*/ 0 w 717453"/>
              <a:gd name="connsiteY0" fmla="*/ 2094011 h 2210609"/>
              <a:gd name="connsiteX1" fmla="*/ 717453 w 717453"/>
              <a:gd name="connsiteY1" fmla="*/ 0 h 2210609"/>
              <a:gd name="connsiteX2" fmla="*/ 178846 w 717453"/>
              <a:gd name="connsiteY2" fmla="*/ 2210609 h 2210609"/>
              <a:gd name="connsiteX3" fmla="*/ 0 w 717453"/>
              <a:gd name="connsiteY3" fmla="*/ 2094011 h 2210609"/>
              <a:gd name="connsiteX0" fmla="*/ 0 w 768309"/>
              <a:gd name="connsiteY0" fmla="*/ 2224196 h 2224196"/>
              <a:gd name="connsiteX1" fmla="*/ 768309 w 768309"/>
              <a:gd name="connsiteY1" fmla="*/ 0 h 2224196"/>
              <a:gd name="connsiteX2" fmla="*/ 229702 w 768309"/>
              <a:gd name="connsiteY2" fmla="*/ 2210609 h 2224196"/>
              <a:gd name="connsiteX3" fmla="*/ 0 w 768309"/>
              <a:gd name="connsiteY3" fmla="*/ 2224196 h 2224196"/>
              <a:gd name="connsiteX0" fmla="*/ 0 w 768309"/>
              <a:gd name="connsiteY0" fmla="*/ 2224196 h 2224196"/>
              <a:gd name="connsiteX1" fmla="*/ 768309 w 768309"/>
              <a:gd name="connsiteY1" fmla="*/ 0 h 2224196"/>
              <a:gd name="connsiteX2" fmla="*/ 232298 w 768309"/>
              <a:gd name="connsiteY2" fmla="*/ 2217677 h 2224196"/>
              <a:gd name="connsiteX3" fmla="*/ 0 w 768309"/>
              <a:gd name="connsiteY3" fmla="*/ 2224196 h 222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09" h="2224196">
                <a:moveTo>
                  <a:pt x="0" y="2224196"/>
                </a:moveTo>
                <a:lnTo>
                  <a:pt x="768309" y="0"/>
                </a:lnTo>
                <a:lnTo>
                  <a:pt x="232298" y="2217677"/>
                </a:lnTo>
                <a:lnTo>
                  <a:pt x="0" y="222419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直角三角形 18"/>
          <p:cNvSpPr/>
          <p:nvPr/>
        </p:nvSpPr>
        <p:spPr>
          <a:xfrm rot="16096067" flipV="1">
            <a:off x="1726418" y="3693439"/>
            <a:ext cx="424486" cy="2210993"/>
          </a:xfrm>
          <a:custGeom>
            <a:avLst/>
            <a:gdLst>
              <a:gd name="connsiteX0" fmla="*/ 0 w 288032"/>
              <a:gd name="connsiteY0" fmla="*/ 2664296 h 2664296"/>
              <a:gd name="connsiteX1" fmla="*/ 0 w 288032"/>
              <a:gd name="connsiteY1" fmla="*/ 0 h 2664296"/>
              <a:gd name="connsiteX2" fmla="*/ 288032 w 288032"/>
              <a:gd name="connsiteY2" fmla="*/ 2664296 h 2664296"/>
              <a:gd name="connsiteX3" fmla="*/ 0 w 288032"/>
              <a:gd name="connsiteY3" fmla="*/ 2664296 h 2664296"/>
              <a:gd name="connsiteX0" fmla="*/ 0 w 627703"/>
              <a:gd name="connsiteY0" fmla="*/ 2048603 h 2664296"/>
              <a:gd name="connsiteX1" fmla="*/ 339671 w 627703"/>
              <a:gd name="connsiteY1" fmla="*/ 0 h 2664296"/>
              <a:gd name="connsiteX2" fmla="*/ 627703 w 627703"/>
              <a:gd name="connsiteY2" fmla="*/ 2664296 h 2664296"/>
              <a:gd name="connsiteX3" fmla="*/ 0 w 627703"/>
              <a:gd name="connsiteY3" fmla="*/ 2048603 h 2664296"/>
              <a:gd name="connsiteX0" fmla="*/ 0 w 339671"/>
              <a:gd name="connsiteY0" fmla="*/ 2048603 h 2198381"/>
              <a:gd name="connsiteX1" fmla="*/ 339671 w 339671"/>
              <a:gd name="connsiteY1" fmla="*/ 0 h 2198381"/>
              <a:gd name="connsiteX2" fmla="*/ 168786 w 339671"/>
              <a:gd name="connsiteY2" fmla="*/ 2198381 h 2198381"/>
              <a:gd name="connsiteX3" fmla="*/ 0 w 339671"/>
              <a:gd name="connsiteY3" fmla="*/ 2048603 h 2198381"/>
              <a:gd name="connsiteX0" fmla="*/ 0 w 339671"/>
              <a:gd name="connsiteY0" fmla="*/ 2048603 h 2156037"/>
              <a:gd name="connsiteX1" fmla="*/ 339671 w 339671"/>
              <a:gd name="connsiteY1" fmla="*/ 0 h 2156037"/>
              <a:gd name="connsiteX2" fmla="*/ 173422 w 339671"/>
              <a:gd name="connsiteY2" fmla="*/ 2156037 h 2156037"/>
              <a:gd name="connsiteX3" fmla="*/ 0 w 339671"/>
              <a:gd name="connsiteY3" fmla="*/ 2048603 h 2156037"/>
              <a:gd name="connsiteX0" fmla="*/ 0 w 173422"/>
              <a:gd name="connsiteY0" fmla="*/ 2217220 h 2324654"/>
              <a:gd name="connsiteX1" fmla="*/ 78170 w 173422"/>
              <a:gd name="connsiteY1" fmla="*/ 0 h 2324654"/>
              <a:gd name="connsiteX2" fmla="*/ 173422 w 173422"/>
              <a:gd name="connsiteY2" fmla="*/ 2324654 h 2324654"/>
              <a:gd name="connsiteX3" fmla="*/ 0 w 173422"/>
              <a:gd name="connsiteY3" fmla="*/ 2217220 h 2324654"/>
              <a:gd name="connsiteX0" fmla="*/ 0 w 176583"/>
              <a:gd name="connsiteY0" fmla="*/ 2217220 h 2315359"/>
              <a:gd name="connsiteX1" fmla="*/ 78170 w 176583"/>
              <a:gd name="connsiteY1" fmla="*/ 0 h 2315359"/>
              <a:gd name="connsiteX2" fmla="*/ 176583 w 176583"/>
              <a:gd name="connsiteY2" fmla="*/ 2315359 h 2315359"/>
              <a:gd name="connsiteX3" fmla="*/ 0 w 176583"/>
              <a:gd name="connsiteY3" fmla="*/ 2217220 h 2315359"/>
              <a:gd name="connsiteX0" fmla="*/ 0 w 172132"/>
              <a:gd name="connsiteY0" fmla="*/ 2205924 h 2315359"/>
              <a:gd name="connsiteX1" fmla="*/ 73719 w 172132"/>
              <a:gd name="connsiteY1" fmla="*/ 0 h 2315359"/>
              <a:gd name="connsiteX2" fmla="*/ 172132 w 172132"/>
              <a:gd name="connsiteY2" fmla="*/ 2315359 h 2315359"/>
              <a:gd name="connsiteX3" fmla="*/ 0 w 172132"/>
              <a:gd name="connsiteY3" fmla="*/ 2205924 h 2315359"/>
              <a:gd name="connsiteX0" fmla="*/ 0 w 178846"/>
              <a:gd name="connsiteY0" fmla="*/ 2198760 h 2315359"/>
              <a:gd name="connsiteX1" fmla="*/ 80433 w 178846"/>
              <a:gd name="connsiteY1" fmla="*/ 0 h 2315359"/>
              <a:gd name="connsiteX2" fmla="*/ 178846 w 178846"/>
              <a:gd name="connsiteY2" fmla="*/ 2315359 h 2315359"/>
              <a:gd name="connsiteX3" fmla="*/ 0 w 178846"/>
              <a:gd name="connsiteY3" fmla="*/ 2198760 h 2315359"/>
              <a:gd name="connsiteX0" fmla="*/ 0 w 178846"/>
              <a:gd name="connsiteY0" fmla="*/ 2205818 h 2322417"/>
              <a:gd name="connsiteX1" fmla="*/ 81206 w 178846"/>
              <a:gd name="connsiteY1" fmla="*/ 0 h 2322417"/>
              <a:gd name="connsiteX2" fmla="*/ 178846 w 178846"/>
              <a:gd name="connsiteY2" fmla="*/ 2322417 h 2322417"/>
              <a:gd name="connsiteX3" fmla="*/ 0 w 178846"/>
              <a:gd name="connsiteY3" fmla="*/ 2205818 h 2322417"/>
              <a:gd name="connsiteX0" fmla="*/ 0 w 178846"/>
              <a:gd name="connsiteY0" fmla="*/ 2201947 h 2318546"/>
              <a:gd name="connsiteX1" fmla="*/ 87209 w 178846"/>
              <a:gd name="connsiteY1" fmla="*/ 0 h 2318546"/>
              <a:gd name="connsiteX2" fmla="*/ 178846 w 178846"/>
              <a:gd name="connsiteY2" fmla="*/ 2318546 h 2318546"/>
              <a:gd name="connsiteX3" fmla="*/ 0 w 178846"/>
              <a:gd name="connsiteY3" fmla="*/ 2201947 h 2318546"/>
              <a:gd name="connsiteX0" fmla="*/ 0 w 439274"/>
              <a:gd name="connsiteY0" fmla="*/ 2273381 h 2389980"/>
              <a:gd name="connsiteX1" fmla="*/ 439274 w 439274"/>
              <a:gd name="connsiteY1" fmla="*/ 0 h 2389980"/>
              <a:gd name="connsiteX2" fmla="*/ 178846 w 439274"/>
              <a:gd name="connsiteY2" fmla="*/ 2389980 h 2389980"/>
              <a:gd name="connsiteX3" fmla="*/ 0 w 439274"/>
              <a:gd name="connsiteY3" fmla="*/ 2273381 h 2389980"/>
              <a:gd name="connsiteX0" fmla="*/ 0 w 426721"/>
              <a:gd name="connsiteY0" fmla="*/ 2215825 h 2389980"/>
              <a:gd name="connsiteX1" fmla="*/ 426721 w 426721"/>
              <a:gd name="connsiteY1" fmla="*/ 0 h 2389980"/>
              <a:gd name="connsiteX2" fmla="*/ 166293 w 426721"/>
              <a:gd name="connsiteY2" fmla="*/ 2389980 h 2389980"/>
              <a:gd name="connsiteX3" fmla="*/ 0 w 426721"/>
              <a:gd name="connsiteY3" fmla="*/ 2215825 h 2389980"/>
              <a:gd name="connsiteX0" fmla="*/ 0 w 426721"/>
              <a:gd name="connsiteY0" fmla="*/ 2215825 h 2215825"/>
              <a:gd name="connsiteX1" fmla="*/ 426721 w 426721"/>
              <a:gd name="connsiteY1" fmla="*/ 0 h 2215825"/>
              <a:gd name="connsiteX2" fmla="*/ 182172 w 426721"/>
              <a:gd name="connsiteY2" fmla="*/ 2206060 h 2215825"/>
              <a:gd name="connsiteX3" fmla="*/ 0 w 426721"/>
              <a:gd name="connsiteY3" fmla="*/ 2215825 h 2215825"/>
              <a:gd name="connsiteX0" fmla="*/ 0 w 426793"/>
              <a:gd name="connsiteY0" fmla="*/ 2213446 h 2213446"/>
              <a:gd name="connsiteX1" fmla="*/ 426793 w 426793"/>
              <a:gd name="connsiteY1" fmla="*/ 0 h 2213446"/>
              <a:gd name="connsiteX2" fmla="*/ 182244 w 426793"/>
              <a:gd name="connsiteY2" fmla="*/ 2206060 h 2213446"/>
              <a:gd name="connsiteX3" fmla="*/ 0 w 426793"/>
              <a:gd name="connsiteY3" fmla="*/ 2213446 h 2213446"/>
              <a:gd name="connsiteX0" fmla="*/ 0 w 424486"/>
              <a:gd name="connsiteY0" fmla="*/ 2210993 h 2210993"/>
              <a:gd name="connsiteX1" fmla="*/ 424486 w 424486"/>
              <a:gd name="connsiteY1" fmla="*/ 0 h 2210993"/>
              <a:gd name="connsiteX2" fmla="*/ 179937 w 424486"/>
              <a:gd name="connsiteY2" fmla="*/ 2206060 h 2210993"/>
              <a:gd name="connsiteX3" fmla="*/ 0 w 424486"/>
              <a:gd name="connsiteY3" fmla="*/ 2210993 h 2210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86" h="2210993">
                <a:moveTo>
                  <a:pt x="0" y="2210993"/>
                </a:moveTo>
                <a:lnTo>
                  <a:pt x="424486" y="0"/>
                </a:lnTo>
                <a:lnTo>
                  <a:pt x="179937" y="2206060"/>
                </a:lnTo>
                <a:lnTo>
                  <a:pt x="0" y="221099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直角三角形 18"/>
          <p:cNvSpPr/>
          <p:nvPr/>
        </p:nvSpPr>
        <p:spPr>
          <a:xfrm rot="16096067" flipV="1">
            <a:off x="1852210" y="3534617"/>
            <a:ext cx="147710" cy="2180358"/>
          </a:xfrm>
          <a:custGeom>
            <a:avLst/>
            <a:gdLst>
              <a:gd name="connsiteX0" fmla="*/ 0 w 288032"/>
              <a:gd name="connsiteY0" fmla="*/ 2664296 h 2664296"/>
              <a:gd name="connsiteX1" fmla="*/ 0 w 288032"/>
              <a:gd name="connsiteY1" fmla="*/ 0 h 2664296"/>
              <a:gd name="connsiteX2" fmla="*/ 288032 w 288032"/>
              <a:gd name="connsiteY2" fmla="*/ 2664296 h 2664296"/>
              <a:gd name="connsiteX3" fmla="*/ 0 w 288032"/>
              <a:gd name="connsiteY3" fmla="*/ 2664296 h 2664296"/>
              <a:gd name="connsiteX0" fmla="*/ 0 w 627703"/>
              <a:gd name="connsiteY0" fmla="*/ 2048603 h 2664296"/>
              <a:gd name="connsiteX1" fmla="*/ 339671 w 627703"/>
              <a:gd name="connsiteY1" fmla="*/ 0 h 2664296"/>
              <a:gd name="connsiteX2" fmla="*/ 627703 w 627703"/>
              <a:gd name="connsiteY2" fmla="*/ 2664296 h 2664296"/>
              <a:gd name="connsiteX3" fmla="*/ 0 w 627703"/>
              <a:gd name="connsiteY3" fmla="*/ 2048603 h 2664296"/>
              <a:gd name="connsiteX0" fmla="*/ 0 w 339671"/>
              <a:gd name="connsiteY0" fmla="*/ 2048603 h 2198381"/>
              <a:gd name="connsiteX1" fmla="*/ 339671 w 339671"/>
              <a:gd name="connsiteY1" fmla="*/ 0 h 2198381"/>
              <a:gd name="connsiteX2" fmla="*/ 168786 w 339671"/>
              <a:gd name="connsiteY2" fmla="*/ 2198381 h 2198381"/>
              <a:gd name="connsiteX3" fmla="*/ 0 w 339671"/>
              <a:gd name="connsiteY3" fmla="*/ 2048603 h 2198381"/>
              <a:gd name="connsiteX0" fmla="*/ 0 w 339671"/>
              <a:gd name="connsiteY0" fmla="*/ 2048603 h 2156037"/>
              <a:gd name="connsiteX1" fmla="*/ 339671 w 339671"/>
              <a:gd name="connsiteY1" fmla="*/ 0 h 2156037"/>
              <a:gd name="connsiteX2" fmla="*/ 173422 w 339671"/>
              <a:gd name="connsiteY2" fmla="*/ 2156037 h 2156037"/>
              <a:gd name="connsiteX3" fmla="*/ 0 w 339671"/>
              <a:gd name="connsiteY3" fmla="*/ 2048603 h 2156037"/>
              <a:gd name="connsiteX0" fmla="*/ 0 w 173422"/>
              <a:gd name="connsiteY0" fmla="*/ 2217220 h 2324654"/>
              <a:gd name="connsiteX1" fmla="*/ 78170 w 173422"/>
              <a:gd name="connsiteY1" fmla="*/ 0 h 2324654"/>
              <a:gd name="connsiteX2" fmla="*/ 173422 w 173422"/>
              <a:gd name="connsiteY2" fmla="*/ 2324654 h 2324654"/>
              <a:gd name="connsiteX3" fmla="*/ 0 w 173422"/>
              <a:gd name="connsiteY3" fmla="*/ 2217220 h 2324654"/>
              <a:gd name="connsiteX0" fmla="*/ 243930 w 417352"/>
              <a:gd name="connsiteY0" fmla="*/ 2432467 h 2539901"/>
              <a:gd name="connsiteX1" fmla="*/ 0 w 417352"/>
              <a:gd name="connsiteY1" fmla="*/ 0 h 2539901"/>
              <a:gd name="connsiteX2" fmla="*/ 417352 w 417352"/>
              <a:gd name="connsiteY2" fmla="*/ 2539901 h 2539901"/>
              <a:gd name="connsiteX3" fmla="*/ 243930 w 417352"/>
              <a:gd name="connsiteY3" fmla="*/ 2432467 h 2539901"/>
              <a:gd name="connsiteX0" fmla="*/ 243930 w 415484"/>
              <a:gd name="connsiteY0" fmla="*/ 2432467 h 2547195"/>
              <a:gd name="connsiteX1" fmla="*/ 0 w 415484"/>
              <a:gd name="connsiteY1" fmla="*/ 0 h 2547195"/>
              <a:gd name="connsiteX2" fmla="*/ 415484 w 415484"/>
              <a:gd name="connsiteY2" fmla="*/ 2547195 h 2547195"/>
              <a:gd name="connsiteX3" fmla="*/ 243930 w 415484"/>
              <a:gd name="connsiteY3" fmla="*/ 2432467 h 2547195"/>
              <a:gd name="connsiteX0" fmla="*/ 245351 w 415484"/>
              <a:gd name="connsiteY0" fmla="*/ 2439051 h 2547195"/>
              <a:gd name="connsiteX1" fmla="*/ 0 w 415484"/>
              <a:gd name="connsiteY1" fmla="*/ 0 h 2547195"/>
              <a:gd name="connsiteX2" fmla="*/ 415484 w 415484"/>
              <a:gd name="connsiteY2" fmla="*/ 2547195 h 2547195"/>
              <a:gd name="connsiteX3" fmla="*/ 245351 w 415484"/>
              <a:gd name="connsiteY3" fmla="*/ 2439051 h 2547195"/>
              <a:gd name="connsiteX0" fmla="*/ 242333 w 412466"/>
              <a:gd name="connsiteY0" fmla="*/ 2414437 h 2522581"/>
              <a:gd name="connsiteX1" fmla="*/ 0 w 412466"/>
              <a:gd name="connsiteY1" fmla="*/ 0 h 2522581"/>
              <a:gd name="connsiteX2" fmla="*/ 412466 w 412466"/>
              <a:gd name="connsiteY2" fmla="*/ 2522581 h 2522581"/>
              <a:gd name="connsiteX3" fmla="*/ 242333 w 412466"/>
              <a:gd name="connsiteY3" fmla="*/ 2414437 h 2522581"/>
              <a:gd name="connsiteX0" fmla="*/ 243043 w 413176"/>
              <a:gd name="connsiteY0" fmla="*/ 2417728 h 2525872"/>
              <a:gd name="connsiteX1" fmla="*/ 0 w 413176"/>
              <a:gd name="connsiteY1" fmla="*/ 0 h 2525872"/>
              <a:gd name="connsiteX2" fmla="*/ 413176 w 413176"/>
              <a:gd name="connsiteY2" fmla="*/ 2525872 h 2525872"/>
              <a:gd name="connsiteX3" fmla="*/ 243043 w 413176"/>
              <a:gd name="connsiteY3" fmla="*/ 2417728 h 2525872"/>
              <a:gd name="connsiteX0" fmla="*/ 0 w 170133"/>
              <a:gd name="connsiteY0" fmla="*/ 2473327 h 2581471"/>
              <a:gd name="connsiteX1" fmla="*/ 110144 w 170133"/>
              <a:gd name="connsiteY1" fmla="*/ 0 h 2581471"/>
              <a:gd name="connsiteX2" fmla="*/ 170133 w 170133"/>
              <a:gd name="connsiteY2" fmla="*/ 2581471 h 2581471"/>
              <a:gd name="connsiteX3" fmla="*/ 0 w 170133"/>
              <a:gd name="connsiteY3" fmla="*/ 2473327 h 2581471"/>
              <a:gd name="connsiteX0" fmla="*/ 0 w 170133"/>
              <a:gd name="connsiteY0" fmla="*/ 2461844 h 2569988"/>
              <a:gd name="connsiteX1" fmla="*/ 136741 w 170133"/>
              <a:gd name="connsiteY1" fmla="*/ 0 h 2569988"/>
              <a:gd name="connsiteX2" fmla="*/ 170133 w 170133"/>
              <a:gd name="connsiteY2" fmla="*/ 2569988 h 2569988"/>
              <a:gd name="connsiteX3" fmla="*/ 0 w 170133"/>
              <a:gd name="connsiteY3" fmla="*/ 2461844 h 2569988"/>
              <a:gd name="connsiteX0" fmla="*/ 0 w 170133"/>
              <a:gd name="connsiteY0" fmla="*/ 2452417 h 2560561"/>
              <a:gd name="connsiteX1" fmla="*/ 124995 w 170133"/>
              <a:gd name="connsiteY1" fmla="*/ 0 h 2560561"/>
              <a:gd name="connsiteX2" fmla="*/ 170133 w 170133"/>
              <a:gd name="connsiteY2" fmla="*/ 2560561 h 2560561"/>
              <a:gd name="connsiteX3" fmla="*/ 0 w 170133"/>
              <a:gd name="connsiteY3" fmla="*/ 2452417 h 2560561"/>
              <a:gd name="connsiteX0" fmla="*/ 0 w 154610"/>
              <a:gd name="connsiteY0" fmla="*/ 2177978 h 2560561"/>
              <a:gd name="connsiteX1" fmla="*/ 109472 w 154610"/>
              <a:gd name="connsiteY1" fmla="*/ 0 h 2560561"/>
              <a:gd name="connsiteX2" fmla="*/ 154610 w 154610"/>
              <a:gd name="connsiteY2" fmla="*/ 2560561 h 2560561"/>
              <a:gd name="connsiteX3" fmla="*/ 0 w 154610"/>
              <a:gd name="connsiteY3" fmla="*/ 2177978 h 2560561"/>
              <a:gd name="connsiteX0" fmla="*/ 0 w 147638"/>
              <a:gd name="connsiteY0" fmla="*/ 2177978 h 2177978"/>
              <a:gd name="connsiteX1" fmla="*/ 109472 w 147638"/>
              <a:gd name="connsiteY1" fmla="*/ 0 h 2177978"/>
              <a:gd name="connsiteX2" fmla="*/ 147638 w 147638"/>
              <a:gd name="connsiteY2" fmla="*/ 2172450 h 2177978"/>
              <a:gd name="connsiteX3" fmla="*/ 0 w 147638"/>
              <a:gd name="connsiteY3" fmla="*/ 2177978 h 2177978"/>
              <a:gd name="connsiteX0" fmla="*/ 0 w 147566"/>
              <a:gd name="connsiteY0" fmla="*/ 2180358 h 2180358"/>
              <a:gd name="connsiteX1" fmla="*/ 109400 w 147566"/>
              <a:gd name="connsiteY1" fmla="*/ 0 h 2180358"/>
              <a:gd name="connsiteX2" fmla="*/ 147566 w 147566"/>
              <a:gd name="connsiteY2" fmla="*/ 2172450 h 2180358"/>
              <a:gd name="connsiteX3" fmla="*/ 0 w 147566"/>
              <a:gd name="connsiteY3" fmla="*/ 2180358 h 2180358"/>
              <a:gd name="connsiteX0" fmla="*/ 0 w 147710"/>
              <a:gd name="connsiteY0" fmla="*/ 2180358 h 2180358"/>
              <a:gd name="connsiteX1" fmla="*/ 109400 w 147710"/>
              <a:gd name="connsiteY1" fmla="*/ 0 h 2180358"/>
              <a:gd name="connsiteX2" fmla="*/ 147710 w 147710"/>
              <a:gd name="connsiteY2" fmla="*/ 2177211 h 2180358"/>
              <a:gd name="connsiteX3" fmla="*/ 0 w 147710"/>
              <a:gd name="connsiteY3" fmla="*/ 2180358 h 21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710" h="2180358">
                <a:moveTo>
                  <a:pt x="0" y="2180358"/>
                </a:moveTo>
                <a:lnTo>
                  <a:pt x="109400" y="0"/>
                </a:lnTo>
                <a:lnTo>
                  <a:pt x="147710" y="2177211"/>
                </a:lnTo>
                <a:lnTo>
                  <a:pt x="0" y="21803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直角三角形 18"/>
          <p:cNvSpPr/>
          <p:nvPr/>
        </p:nvSpPr>
        <p:spPr>
          <a:xfrm rot="16096067" flipV="1">
            <a:off x="1780368" y="3369185"/>
            <a:ext cx="276756" cy="2157043"/>
          </a:xfrm>
          <a:custGeom>
            <a:avLst/>
            <a:gdLst>
              <a:gd name="connsiteX0" fmla="*/ 0 w 288032"/>
              <a:gd name="connsiteY0" fmla="*/ 2664296 h 2664296"/>
              <a:gd name="connsiteX1" fmla="*/ 0 w 288032"/>
              <a:gd name="connsiteY1" fmla="*/ 0 h 2664296"/>
              <a:gd name="connsiteX2" fmla="*/ 288032 w 288032"/>
              <a:gd name="connsiteY2" fmla="*/ 2664296 h 2664296"/>
              <a:gd name="connsiteX3" fmla="*/ 0 w 288032"/>
              <a:gd name="connsiteY3" fmla="*/ 2664296 h 2664296"/>
              <a:gd name="connsiteX0" fmla="*/ 0 w 627703"/>
              <a:gd name="connsiteY0" fmla="*/ 2048603 h 2664296"/>
              <a:gd name="connsiteX1" fmla="*/ 339671 w 627703"/>
              <a:gd name="connsiteY1" fmla="*/ 0 h 2664296"/>
              <a:gd name="connsiteX2" fmla="*/ 627703 w 627703"/>
              <a:gd name="connsiteY2" fmla="*/ 2664296 h 2664296"/>
              <a:gd name="connsiteX3" fmla="*/ 0 w 627703"/>
              <a:gd name="connsiteY3" fmla="*/ 2048603 h 2664296"/>
              <a:gd name="connsiteX0" fmla="*/ 0 w 339671"/>
              <a:gd name="connsiteY0" fmla="*/ 2048603 h 2198381"/>
              <a:gd name="connsiteX1" fmla="*/ 339671 w 339671"/>
              <a:gd name="connsiteY1" fmla="*/ 0 h 2198381"/>
              <a:gd name="connsiteX2" fmla="*/ 168786 w 339671"/>
              <a:gd name="connsiteY2" fmla="*/ 2198381 h 2198381"/>
              <a:gd name="connsiteX3" fmla="*/ 0 w 339671"/>
              <a:gd name="connsiteY3" fmla="*/ 2048603 h 2198381"/>
              <a:gd name="connsiteX0" fmla="*/ 0 w 339671"/>
              <a:gd name="connsiteY0" fmla="*/ 2048603 h 2156037"/>
              <a:gd name="connsiteX1" fmla="*/ 339671 w 339671"/>
              <a:gd name="connsiteY1" fmla="*/ 0 h 2156037"/>
              <a:gd name="connsiteX2" fmla="*/ 173422 w 339671"/>
              <a:gd name="connsiteY2" fmla="*/ 2156037 h 2156037"/>
              <a:gd name="connsiteX3" fmla="*/ 0 w 339671"/>
              <a:gd name="connsiteY3" fmla="*/ 2048603 h 2156037"/>
              <a:gd name="connsiteX0" fmla="*/ 0 w 173422"/>
              <a:gd name="connsiteY0" fmla="*/ 2217220 h 2324654"/>
              <a:gd name="connsiteX1" fmla="*/ 78170 w 173422"/>
              <a:gd name="connsiteY1" fmla="*/ 0 h 2324654"/>
              <a:gd name="connsiteX2" fmla="*/ 173422 w 173422"/>
              <a:gd name="connsiteY2" fmla="*/ 2324654 h 2324654"/>
              <a:gd name="connsiteX3" fmla="*/ 0 w 173422"/>
              <a:gd name="connsiteY3" fmla="*/ 2217220 h 2324654"/>
              <a:gd name="connsiteX0" fmla="*/ 243930 w 417352"/>
              <a:gd name="connsiteY0" fmla="*/ 2432467 h 2539901"/>
              <a:gd name="connsiteX1" fmla="*/ 0 w 417352"/>
              <a:gd name="connsiteY1" fmla="*/ 0 h 2539901"/>
              <a:gd name="connsiteX2" fmla="*/ 417352 w 417352"/>
              <a:gd name="connsiteY2" fmla="*/ 2539901 h 2539901"/>
              <a:gd name="connsiteX3" fmla="*/ 243930 w 417352"/>
              <a:gd name="connsiteY3" fmla="*/ 2432467 h 2539901"/>
              <a:gd name="connsiteX0" fmla="*/ 494407 w 667829"/>
              <a:gd name="connsiteY0" fmla="*/ 2571309 h 2678743"/>
              <a:gd name="connsiteX1" fmla="*/ 0 w 667829"/>
              <a:gd name="connsiteY1" fmla="*/ 0 h 2678743"/>
              <a:gd name="connsiteX2" fmla="*/ 667829 w 667829"/>
              <a:gd name="connsiteY2" fmla="*/ 2678743 h 2678743"/>
              <a:gd name="connsiteX3" fmla="*/ 494407 w 667829"/>
              <a:gd name="connsiteY3" fmla="*/ 2571309 h 2678743"/>
              <a:gd name="connsiteX0" fmla="*/ 522986 w 696408"/>
              <a:gd name="connsiteY0" fmla="*/ 2597293 h 2704727"/>
              <a:gd name="connsiteX1" fmla="*/ 0 w 696408"/>
              <a:gd name="connsiteY1" fmla="*/ 0 h 2704727"/>
              <a:gd name="connsiteX2" fmla="*/ 696408 w 696408"/>
              <a:gd name="connsiteY2" fmla="*/ 2704727 h 2704727"/>
              <a:gd name="connsiteX3" fmla="*/ 522986 w 696408"/>
              <a:gd name="connsiteY3" fmla="*/ 2597293 h 2704727"/>
              <a:gd name="connsiteX0" fmla="*/ 572037 w 745459"/>
              <a:gd name="connsiteY0" fmla="*/ 2579810 h 2687244"/>
              <a:gd name="connsiteX1" fmla="*/ 0 w 745459"/>
              <a:gd name="connsiteY1" fmla="*/ 0 h 2687244"/>
              <a:gd name="connsiteX2" fmla="*/ 745459 w 745459"/>
              <a:gd name="connsiteY2" fmla="*/ 2687244 h 2687244"/>
              <a:gd name="connsiteX3" fmla="*/ 572037 w 745459"/>
              <a:gd name="connsiteY3" fmla="*/ 2579810 h 2687244"/>
              <a:gd name="connsiteX0" fmla="*/ 537873 w 711295"/>
              <a:gd name="connsiteY0" fmla="*/ 2591782 h 2699216"/>
              <a:gd name="connsiteX1" fmla="*/ 0 w 711295"/>
              <a:gd name="connsiteY1" fmla="*/ 0 h 2699216"/>
              <a:gd name="connsiteX2" fmla="*/ 711295 w 711295"/>
              <a:gd name="connsiteY2" fmla="*/ 2699216 h 2699216"/>
              <a:gd name="connsiteX3" fmla="*/ 537873 w 711295"/>
              <a:gd name="connsiteY3" fmla="*/ 2591782 h 2699216"/>
              <a:gd name="connsiteX0" fmla="*/ 538453 w 711295"/>
              <a:gd name="connsiteY0" fmla="*/ 2586489 h 2699216"/>
              <a:gd name="connsiteX1" fmla="*/ 0 w 711295"/>
              <a:gd name="connsiteY1" fmla="*/ 0 h 2699216"/>
              <a:gd name="connsiteX2" fmla="*/ 711295 w 711295"/>
              <a:gd name="connsiteY2" fmla="*/ 2699216 h 2699216"/>
              <a:gd name="connsiteX3" fmla="*/ 538453 w 711295"/>
              <a:gd name="connsiteY3" fmla="*/ 2586489 h 2699216"/>
              <a:gd name="connsiteX0" fmla="*/ 539163 w 711295"/>
              <a:gd name="connsiteY0" fmla="*/ 2589781 h 2699216"/>
              <a:gd name="connsiteX1" fmla="*/ 0 w 711295"/>
              <a:gd name="connsiteY1" fmla="*/ 0 h 2699216"/>
              <a:gd name="connsiteX2" fmla="*/ 711295 w 711295"/>
              <a:gd name="connsiteY2" fmla="*/ 2699216 h 2699216"/>
              <a:gd name="connsiteX3" fmla="*/ 539163 w 711295"/>
              <a:gd name="connsiteY3" fmla="*/ 2589781 h 2699216"/>
              <a:gd name="connsiteX0" fmla="*/ 528707 w 700839"/>
              <a:gd name="connsiteY0" fmla="*/ 2597206 h 2706641"/>
              <a:gd name="connsiteX1" fmla="*/ 0 w 700839"/>
              <a:gd name="connsiteY1" fmla="*/ 0 h 2706641"/>
              <a:gd name="connsiteX2" fmla="*/ 700839 w 700839"/>
              <a:gd name="connsiteY2" fmla="*/ 2706641 h 2706641"/>
              <a:gd name="connsiteX3" fmla="*/ 528707 w 700839"/>
              <a:gd name="connsiteY3" fmla="*/ 2597206 h 2706641"/>
              <a:gd name="connsiteX0" fmla="*/ 176942 w 349074"/>
              <a:gd name="connsiteY0" fmla="*/ 2659389 h 2768824"/>
              <a:gd name="connsiteX1" fmla="*/ 0 w 349074"/>
              <a:gd name="connsiteY1" fmla="*/ 0 h 2768824"/>
              <a:gd name="connsiteX2" fmla="*/ 349074 w 349074"/>
              <a:gd name="connsiteY2" fmla="*/ 2768824 h 2768824"/>
              <a:gd name="connsiteX3" fmla="*/ 176942 w 349074"/>
              <a:gd name="connsiteY3" fmla="*/ 2659389 h 2768824"/>
              <a:gd name="connsiteX0" fmla="*/ 164935 w 337067"/>
              <a:gd name="connsiteY0" fmla="*/ 2651646 h 2761081"/>
              <a:gd name="connsiteX1" fmla="*/ 0 w 337067"/>
              <a:gd name="connsiteY1" fmla="*/ 0 h 2761081"/>
              <a:gd name="connsiteX2" fmla="*/ 337067 w 337067"/>
              <a:gd name="connsiteY2" fmla="*/ 2761081 h 2761081"/>
              <a:gd name="connsiteX3" fmla="*/ 164935 w 337067"/>
              <a:gd name="connsiteY3" fmla="*/ 2651646 h 2761081"/>
              <a:gd name="connsiteX0" fmla="*/ 172677 w 344809"/>
              <a:gd name="connsiteY0" fmla="*/ 2639639 h 2749074"/>
              <a:gd name="connsiteX1" fmla="*/ 0 w 344809"/>
              <a:gd name="connsiteY1" fmla="*/ 0 h 2749074"/>
              <a:gd name="connsiteX2" fmla="*/ 344809 w 344809"/>
              <a:gd name="connsiteY2" fmla="*/ 2749074 h 2749074"/>
              <a:gd name="connsiteX3" fmla="*/ 172677 w 344809"/>
              <a:gd name="connsiteY3" fmla="*/ 2639639 h 2749074"/>
              <a:gd name="connsiteX0" fmla="*/ 136787 w 344809"/>
              <a:gd name="connsiteY0" fmla="*/ 2161875 h 2749074"/>
              <a:gd name="connsiteX1" fmla="*/ 0 w 344809"/>
              <a:gd name="connsiteY1" fmla="*/ 0 h 2749074"/>
              <a:gd name="connsiteX2" fmla="*/ 344809 w 344809"/>
              <a:gd name="connsiteY2" fmla="*/ 2749074 h 2749074"/>
              <a:gd name="connsiteX3" fmla="*/ 136787 w 344809"/>
              <a:gd name="connsiteY3" fmla="*/ 2161875 h 2749074"/>
              <a:gd name="connsiteX0" fmla="*/ 136787 w 274521"/>
              <a:gd name="connsiteY0" fmla="*/ 2161875 h 2161875"/>
              <a:gd name="connsiteX1" fmla="*/ 0 w 274521"/>
              <a:gd name="connsiteY1" fmla="*/ 0 h 2161875"/>
              <a:gd name="connsiteX2" fmla="*/ 274521 w 274521"/>
              <a:gd name="connsiteY2" fmla="*/ 2157998 h 2161875"/>
              <a:gd name="connsiteX3" fmla="*/ 136787 w 274521"/>
              <a:gd name="connsiteY3" fmla="*/ 2161875 h 2161875"/>
              <a:gd name="connsiteX0" fmla="*/ 143134 w 280868"/>
              <a:gd name="connsiteY0" fmla="*/ 2161683 h 2161683"/>
              <a:gd name="connsiteX1" fmla="*/ 0 w 280868"/>
              <a:gd name="connsiteY1" fmla="*/ 0 h 2161683"/>
              <a:gd name="connsiteX2" fmla="*/ 280868 w 280868"/>
              <a:gd name="connsiteY2" fmla="*/ 2157806 h 2161683"/>
              <a:gd name="connsiteX3" fmla="*/ 143134 w 280868"/>
              <a:gd name="connsiteY3" fmla="*/ 2161683 h 2161683"/>
              <a:gd name="connsiteX0" fmla="*/ 136787 w 274521"/>
              <a:gd name="connsiteY0" fmla="*/ 2161875 h 2161875"/>
              <a:gd name="connsiteX1" fmla="*/ 0 w 274521"/>
              <a:gd name="connsiteY1" fmla="*/ 0 h 2161875"/>
              <a:gd name="connsiteX2" fmla="*/ 274521 w 274521"/>
              <a:gd name="connsiteY2" fmla="*/ 2157998 h 2161875"/>
              <a:gd name="connsiteX3" fmla="*/ 136787 w 274521"/>
              <a:gd name="connsiteY3" fmla="*/ 2161875 h 2161875"/>
              <a:gd name="connsiteX0" fmla="*/ 139022 w 276756"/>
              <a:gd name="connsiteY0" fmla="*/ 2157043 h 2157043"/>
              <a:gd name="connsiteX1" fmla="*/ 0 w 276756"/>
              <a:gd name="connsiteY1" fmla="*/ 0 h 2157043"/>
              <a:gd name="connsiteX2" fmla="*/ 276756 w 276756"/>
              <a:gd name="connsiteY2" fmla="*/ 2153166 h 2157043"/>
              <a:gd name="connsiteX3" fmla="*/ 139022 w 276756"/>
              <a:gd name="connsiteY3" fmla="*/ 2157043 h 215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756" h="2157043">
                <a:moveTo>
                  <a:pt x="139022" y="2157043"/>
                </a:moveTo>
                <a:lnTo>
                  <a:pt x="0" y="0"/>
                </a:lnTo>
                <a:lnTo>
                  <a:pt x="276756" y="2153166"/>
                </a:lnTo>
                <a:lnTo>
                  <a:pt x="139022" y="215704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直角三角形 18"/>
          <p:cNvSpPr/>
          <p:nvPr/>
        </p:nvSpPr>
        <p:spPr>
          <a:xfrm rot="16096067" flipV="1">
            <a:off x="1526286" y="3971910"/>
            <a:ext cx="892718" cy="2134593"/>
          </a:xfrm>
          <a:custGeom>
            <a:avLst/>
            <a:gdLst>
              <a:gd name="connsiteX0" fmla="*/ 0 w 288032"/>
              <a:gd name="connsiteY0" fmla="*/ 2664296 h 2664296"/>
              <a:gd name="connsiteX1" fmla="*/ 0 w 288032"/>
              <a:gd name="connsiteY1" fmla="*/ 0 h 2664296"/>
              <a:gd name="connsiteX2" fmla="*/ 288032 w 288032"/>
              <a:gd name="connsiteY2" fmla="*/ 2664296 h 2664296"/>
              <a:gd name="connsiteX3" fmla="*/ 0 w 288032"/>
              <a:gd name="connsiteY3" fmla="*/ 2664296 h 2664296"/>
              <a:gd name="connsiteX0" fmla="*/ 0 w 627703"/>
              <a:gd name="connsiteY0" fmla="*/ 2048603 h 2664296"/>
              <a:gd name="connsiteX1" fmla="*/ 339671 w 627703"/>
              <a:gd name="connsiteY1" fmla="*/ 0 h 2664296"/>
              <a:gd name="connsiteX2" fmla="*/ 627703 w 627703"/>
              <a:gd name="connsiteY2" fmla="*/ 2664296 h 2664296"/>
              <a:gd name="connsiteX3" fmla="*/ 0 w 627703"/>
              <a:gd name="connsiteY3" fmla="*/ 2048603 h 2664296"/>
              <a:gd name="connsiteX0" fmla="*/ 0 w 339671"/>
              <a:gd name="connsiteY0" fmla="*/ 2048603 h 2198381"/>
              <a:gd name="connsiteX1" fmla="*/ 339671 w 339671"/>
              <a:gd name="connsiteY1" fmla="*/ 0 h 2198381"/>
              <a:gd name="connsiteX2" fmla="*/ 168786 w 339671"/>
              <a:gd name="connsiteY2" fmla="*/ 2198381 h 2198381"/>
              <a:gd name="connsiteX3" fmla="*/ 0 w 339671"/>
              <a:gd name="connsiteY3" fmla="*/ 2048603 h 2198381"/>
              <a:gd name="connsiteX0" fmla="*/ 0 w 339671"/>
              <a:gd name="connsiteY0" fmla="*/ 2048603 h 2156037"/>
              <a:gd name="connsiteX1" fmla="*/ 339671 w 339671"/>
              <a:gd name="connsiteY1" fmla="*/ 0 h 2156037"/>
              <a:gd name="connsiteX2" fmla="*/ 173422 w 339671"/>
              <a:gd name="connsiteY2" fmla="*/ 2156037 h 2156037"/>
              <a:gd name="connsiteX3" fmla="*/ 0 w 339671"/>
              <a:gd name="connsiteY3" fmla="*/ 2048603 h 2156037"/>
              <a:gd name="connsiteX0" fmla="*/ 0 w 339671"/>
              <a:gd name="connsiteY0" fmla="*/ 2048603 h 2153325"/>
              <a:gd name="connsiteX1" fmla="*/ 339671 w 339671"/>
              <a:gd name="connsiteY1" fmla="*/ 0 h 2153325"/>
              <a:gd name="connsiteX2" fmla="*/ 178003 w 339671"/>
              <a:gd name="connsiteY2" fmla="*/ 2153325 h 2153325"/>
              <a:gd name="connsiteX3" fmla="*/ 0 w 339671"/>
              <a:gd name="connsiteY3" fmla="*/ 2048603 h 2153325"/>
              <a:gd name="connsiteX0" fmla="*/ 0 w 340514"/>
              <a:gd name="connsiteY0" fmla="*/ 2036727 h 2153325"/>
              <a:gd name="connsiteX1" fmla="*/ 340514 w 340514"/>
              <a:gd name="connsiteY1" fmla="*/ 0 h 2153325"/>
              <a:gd name="connsiteX2" fmla="*/ 178846 w 340514"/>
              <a:gd name="connsiteY2" fmla="*/ 2153325 h 2153325"/>
              <a:gd name="connsiteX3" fmla="*/ 0 w 340514"/>
              <a:gd name="connsiteY3" fmla="*/ 2036727 h 2153325"/>
              <a:gd name="connsiteX0" fmla="*/ 0 w 690857"/>
              <a:gd name="connsiteY0" fmla="*/ 2105493 h 2222091"/>
              <a:gd name="connsiteX1" fmla="*/ 690857 w 690857"/>
              <a:gd name="connsiteY1" fmla="*/ 0 h 2222091"/>
              <a:gd name="connsiteX2" fmla="*/ 178846 w 690857"/>
              <a:gd name="connsiteY2" fmla="*/ 2222091 h 2222091"/>
              <a:gd name="connsiteX3" fmla="*/ 0 w 690857"/>
              <a:gd name="connsiteY3" fmla="*/ 2105493 h 2222091"/>
              <a:gd name="connsiteX0" fmla="*/ 0 w 980938"/>
              <a:gd name="connsiteY0" fmla="*/ 1910892 h 2027490"/>
              <a:gd name="connsiteX1" fmla="*/ 980938 w 980938"/>
              <a:gd name="connsiteY1" fmla="*/ 0 h 2027490"/>
              <a:gd name="connsiteX2" fmla="*/ 178846 w 980938"/>
              <a:gd name="connsiteY2" fmla="*/ 2027490 h 2027490"/>
              <a:gd name="connsiteX3" fmla="*/ 0 w 980938"/>
              <a:gd name="connsiteY3" fmla="*/ 1910892 h 2027490"/>
              <a:gd name="connsiteX0" fmla="*/ 0 w 980938"/>
              <a:gd name="connsiteY0" fmla="*/ 1910892 h 2143969"/>
              <a:gd name="connsiteX1" fmla="*/ 980938 w 980938"/>
              <a:gd name="connsiteY1" fmla="*/ 0 h 2143969"/>
              <a:gd name="connsiteX2" fmla="*/ 108516 w 980938"/>
              <a:gd name="connsiteY2" fmla="*/ 2143969 h 2143969"/>
              <a:gd name="connsiteX3" fmla="*/ 0 w 980938"/>
              <a:gd name="connsiteY3" fmla="*/ 1910892 h 2143969"/>
              <a:gd name="connsiteX0" fmla="*/ 0 w 892718"/>
              <a:gd name="connsiteY0" fmla="*/ 1755754 h 2143969"/>
              <a:gd name="connsiteX1" fmla="*/ 892718 w 892718"/>
              <a:gd name="connsiteY1" fmla="*/ 0 h 2143969"/>
              <a:gd name="connsiteX2" fmla="*/ 20296 w 892718"/>
              <a:gd name="connsiteY2" fmla="*/ 2143969 h 2143969"/>
              <a:gd name="connsiteX3" fmla="*/ 0 w 892718"/>
              <a:gd name="connsiteY3" fmla="*/ 1755754 h 2143969"/>
              <a:gd name="connsiteX0" fmla="*/ 0 w 892718"/>
              <a:gd name="connsiteY0" fmla="*/ 1755754 h 2134593"/>
              <a:gd name="connsiteX1" fmla="*/ 892718 w 892718"/>
              <a:gd name="connsiteY1" fmla="*/ 0 h 2134593"/>
              <a:gd name="connsiteX2" fmla="*/ 15248 w 892718"/>
              <a:gd name="connsiteY2" fmla="*/ 2134593 h 2134593"/>
              <a:gd name="connsiteX3" fmla="*/ 0 w 892718"/>
              <a:gd name="connsiteY3" fmla="*/ 1755754 h 213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2718" h="2134593">
                <a:moveTo>
                  <a:pt x="0" y="1755754"/>
                </a:moveTo>
                <a:lnTo>
                  <a:pt x="892718" y="0"/>
                </a:lnTo>
                <a:lnTo>
                  <a:pt x="15248" y="2134593"/>
                </a:lnTo>
                <a:lnTo>
                  <a:pt x="0" y="175575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36"/>
          <p:cNvSpPr/>
          <p:nvPr/>
        </p:nvSpPr>
        <p:spPr>
          <a:xfrm rot="16200000">
            <a:off x="3110361" y="4428086"/>
            <a:ext cx="123554" cy="2654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5" name="直接箭头连接符 38"/>
          <p:cNvCxnSpPr/>
          <p:nvPr/>
        </p:nvCxnSpPr>
        <p:spPr>
          <a:xfrm flipH="1">
            <a:off x="1562901" y="3468273"/>
            <a:ext cx="4490" cy="2049348"/>
          </a:xfrm>
          <a:prstGeom prst="straightConnector1">
            <a:avLst/>
          </a:prstGeom>
          <a:ln w="5715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762762" y="5431082"/>
            <a:ext cx="254207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400" b="1" dirty="0">
                <a:latin typeface="Arial" pitchFamily="34" charset="0"/>
                <a:ea typeface="Segoe UI" pitchFamily="34" charset="0"/>
                <a:cs typeface="Arial" pitchFamily="34" charset="0"/>
              </a:rPr>
              <a:t>Дальность обнаружения</a:t>
            </a:r>
            <a:r>
              <a:rPr lang="zh-CN" altLang="en-US" sz="1400" b="1" dirty="0">
                <a:latin typeface="Arial" pitchFamily="34" charset="0"/>
                <a:cs typeface="Arial" pitchFamily="34" charset="0"/>
              </a:rPr>
              <a:t>：</a:t>
            </a:r>
            <a:endParaRPr lang="en-US" altLang="zh-CN" sz="1400" b="1" dirty="0">
              <a:latin typeface="Arial" pitchFamily="34" charset="0"/>
              <a:ea typeface="Segoe UI" pitchFamily="34" charset="0"/>
              <a:cs typeface="Arial" pitchFamily="34" charset="0"/>
            </a:endParaRPr>
          </a:p>
          <a:p>
            <a:r>
              <a:rPr lang="ru-RU" altLang="zh-CN" sz="1400" b="1" dirty="0">
                <a:latin typeface="Arial" pitchFamily="34" charset="0"/>
                <a:ea typeface="Segoe UI" pitchFamily="34" charset="0"/>
                <a:cs typeface="Arial" pitchFamily="34" charset="0"/>
              </a:rPr>
              <a:t>         5</a:t>
            </a:r>
            <a:r>
              <a:rPr lang="en-US" altLang="zh-CN" sz="1400" b="1" dirty="0">
                <a:latin typeface="Arial" pitchFamily="34" charset="0"/>
                <a:ea typeface="Segoe UI" pitchFamily="34" charset="0"/>
                <a:cs typeface="Arial" pitchFamily="34" charset="0"/>
              </a:rPr>
              <a:t>~</a:t>
            </a:r>
            <a:r>
              <a:rPr lang="ru-RU" altLang="zh-CN" sz="1400" b="1" dirty="0">
                <a:latin typeface="Arial" pitchFamily="34" charset="0"/>
                <a:ea typeface="Segoe UI" pitchFamily="34" charset="0"/>
                <a:cs typeface="Arial" pitchFamily="34" charset="0"/>
              </a:rPr>
              <a:t>12метров</a:t>
            </a:r>
            <a:endParaRPr lang="en-US" altLang="zh-CN" sz="1400" b="1" dirty="0">
              <a:latin typeface="Arial" pitchFamily="34" charset="0"/>
              <a:ea typeface="Segoe UI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60" name="Picture 1" descr="C:\Users\z00995\Desktop\HIC2621DE-CZFW-U_F.png"/>
          <p:cNvPicPr>
            <a:picLocks noChangeAspect="1" noChangeArrowheads="1"/>
          </p:cNvPicPr>
          <p:nvPr/>
        </p:nvPicPr>
        <p:blipFill>
          <a:blip r:embed="rId3" cstate="print"/>
          <a:srcRect l="32033" t="24110" r="30651" b="24110"/>
          <a:stretch>
            <a:fillRect/>
          </a:stretch>
        </p:blipFill>
        <p:spPr bwMode="auto">
          <a:xfrm>
            <a:off x="3581890" y="3644019"/>
            <a:ext cx="1980220" cy="1833537"/>
          </a:xfrm>
          <a:prstGeom prst="rect">
            <a:avLst/>
          </a:prstGeom>
          <a:noFill/>
        </p:spPr>
      </p:pic>
      <p:sp>
        <p:nvSpPr>
          <p:cNvPr id="61" name="Прямоугольник 60"/>
          <p:cNvSpPr/>
          <p:nvPr/>
        </p:nvSpPr>
        <p:spPr>
          <a:xfrm>
            <a:off x="3903612" y="3244334"/>
            <a:ext cx="13367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zh-CN" b="1" dirty="0">
                <a:latin typeface="Arial" pitchFamily="34" charset="0"/>
                <a:ea typeface="Segoe UI" pitchFamily="34" charset="0"/>
                <a:cs typeface="Arial" pitchFamily="34" charset="0"/>
              </a:rPr>
              <a:t>ИК </a:t>
            </a:r>
            <a:r>
              <a:rPr lang="ru-RU" altLang="zh-CN" b="1" dirty="0" smtClean="0">
                <a:latin typeface="Arial" pitchFamily="34" charset="0"/>
                <a:ea typeface="Segoe UI" pitchFamily="34" charset="0"/>
                <a:cs typeface="Arial" pitchFamily="34" charset="0"/>
              </a:rPr>
              <a:t>диоды</a:t>
            </a:r>
            <a:endParaRPr lang="en-US" altLang="zh-CN" b="1" dirty="0">
              <a:latin typeface="Arial" pitchFamily="34" charset="0"/>
              <a:ea typeface="Segoe UI" pitchFamily="34" charset="0"/>
              <a:cs typeface="Arial" pitchFamily="34" charset="0"/>
            </a:endParaRPr>
          </a:p>
          <a:p>
            <a:pPr algn="ctr"/>
            <a:endParaRPr lang="en-US" altLang="zh-CN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63" name="Прямая со стрелкой 62"/>
          <p:cNvCxnSpPr/>
          <p:nvPr/>
        </p:nvCxnSpPr>
        <p:spPr>
          <a:xfrm flipH="1">
            <a:off x="3851920" y="3567499"/>
            <a:ext cx="432048" cy="93151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>
            <a:off x="4788024" y="3567499"/>
            <a:ext cx="413685" cy="95052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Прямоугольник 79"/>
          <p:cNvSpPr/>
          <p:nvPr/>
        </p:nvSpPr>
        <p:spPr>
          <a:xfrm>
            <a:off x="3501665" y="5624777"/>
            <a:ext cx="14578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latin typeface="Arial" pitchFamily="34" charset="0"/>
                <a:ea typeface="Segoe UI" pitchFamily="34" charset="0"/>
                <a:cs typeface="Arial" pitchFamily="34" charset="0"/>
              </a:rPr>
              <a:t>PIR </a:t>
            </a:r>
            <a:r>
              <a:rPr lang="ru-RU" altLang="zh-CN" sz="1400" b="1" dirty="0">
                <a:latin typeface="Arial" pitchFamily="34" charset="0"/>
                <a:ea typeface="Segoe UI" pitchFamily="34" charset="0"/>
                <a:cs typeface="Arial" pitchFamily="34" charset="0"/>
              </a:rPr>
              <a:t>датчик</a:t>
            </a:r>
            <a:endParaRPr lang="en-US" altLang="zh-CN" sz="1400" b="1" dirty="0">
              <a:latin typeface="Arial" pitchFamily="34" charset="0"/>
              <a:ea typeface="Segoe UI" pitchFamily="34" charset="0"/>
              <a:cs typeface="Arial" pitchFamily="34" charset="0"/>
            </a:endParaRPr>
          </a:p>
        </p:txBody>
      </p:sp>
      <p:cxnSp>
        <p:nvCxnSpPr>
          <p:cNvPr id="84" name="Прямая со стрелкой 83"/>
          <p:cNvCxnSpPr/>
          <p:nvPr/>
        </p:nvCxnSpPr>
        <p:spPr>
          <a:xfrm flipV="1">
            <a:off x="4283968" y="5350674"/>
            <a:ext cx="0" cy="382582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/>
          <p:nvPr/>
        </p:nvCxnSpPr>
        <p:spPr>
          <a:xfrm flipH="1" flipV="1">
            <a:off x="4894910" y="5279767"/>
            <a:ext cx="310887" cy="39557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4716016" y="5624777"/>
            <a:ext cx="1870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Диод белого цвета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1" name="Рисунок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12" y="0"/>
            <a:ext cx="1944217" cy="30482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95" y="3707788"/>
            <a:ext cx="2553711" cy="170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4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12" y="0"/>
            <a:ext cx="1944217" cy="3048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43608" y="476672"/>
            <a:ext cx="48965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zh-CN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Двойная подсветка</a:t>
            </a:r>
          </a:p>
          <a:p>
            <a:pPr lvl="0" algn="ctr"/>
            <a:r>
              <a:rPr lang="ru-RU" altLang="zh-CN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Белый и инфракрасный свет </a:t>
            </a:r>
            <a:endParaRPr lang="ru-RU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</a:endParaRPr>
          </a:p>
        </p:txBody>
      </p:sp>
      <p:pic>
        <p:nvPicPr>
          <p:cNvPr id="7" name="Picture 2" descr="C:\Users\z00995\Desktop\short distance 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70447"/>
            <a:ext cx="3960440" cy="249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7028" y="3270447"/>
            <a:ext cx="2494811" cy="27245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</a:pPr>
            <a:r>
              <a:rPr lang="ru-RU" altLang="zh-CN" sz="1200" b="1" noProof="0" dirty="0" smtClean="0">
                <a:solidFill>
                  <a:schemeClr val="bg1"/>
                </a:solidFill>
                <a:latin typeface="Calibri" panose="020F0502020204030204" pitchFamily="34" charset="0"/>
                <a:ea typeface="微软雅黑" pitchFamily="34" charset="-122"/>
              </a:rPr>
              <a:t>Диоды белого цвета до 30метров </a:t>
            </a:r>
            <a:endParaRPr kumimoji="0" lang="zh-CN" alt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微软雅黑" pitchFamily="34" charset="-122"/>
            </a:endParaRPr>
          </a:p>
        </p:txBody>
      </p:sp>
      <p:pic>
        <p:nvPicPr>
          <p:cNvPr id="9" name="Picture 3" descr="C:\Users\z00995\Desktop\Long distance im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093" y="3270446"/>
            <a:ext cx="3910594" cy="249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flipH="1">
            <a:off x="7311953" y="3270446"/>
            <a:ext cx="1275733" cy="15337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</a:pPr>
            <a:r>
              <a:rPr kumimoji="0" lang="ru-RU" altLang="zh-CN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微软雅黑" pitchFamily="34" charset="-122"/>
              </a:rPr>
              <a:t>ИК </a:t>
            </a:r>
            <a:r>
              <a:rPr lang="ru-RU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微软雅黑" pitchFamily="34" charset="-122"/>
              </a:rPr>
              <a:t> </a:t>
            </a:r>
            <a:r>
              <a:rPr kumimoji="0" lang="en-US" altLang="zh-CN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微软雅黑" pitchFamily="34" charset="-122"/>
              </a:rPr>
              <a:t>150</a:t>
            </a:r>
            <a:r>
              <a:rPr kumimoji="0" lang="ru-RU" altLang="zh-CN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微软雅黑" pitchFamily="34" charset="-122"/>
              </a:rPr>
              <a:t> </a:t>
            </a:r>
            <a:r>
              <a:rPr lang="ru-RU" altLang="zh-CN" sz="1200" b="1" noProof="0" dirty="0" smtClean="0">
                <a:solidFill>
                  <a:schemeClr val="bg1"/>
                </a:solidFill>
                <a:latin typeface="Calibri" panose="020F0502020204030204" pitchFamily="34" charset="0"/>
                <a:ea typeface="微软雅黑" pitchFamily="34" charset="-122"/>
              </a:rPr>
              <a:t>метров</a:t>
            </a:r>
            <a:endParaRPr kumimoji="0" lang="zh-CN" alt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微软雅黑" pitchFamily="34" charset="-122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1560" y="1988840"/>
            <a:ext cx="3960440" cy="10801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77094" y="1989219"/>
            <a:ext cx="3910593" cy="10801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55576" y="2039617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b="1" dirty="0">
                <a:latin typeface="Arial" pitchFamily="34" charset="0"/>
                <a:ea typeface="微软雅黑" pitchFamily="34" charset="-122"/>
                <a:cs typeface="Arial" pitchFamily="34" charset="0"/>
              </a:rPr>
              <a:t>Подсветка видимого спектра работает </a:t>
            </a:r>
            <a:r>
              <a:rPr lang="ru-RU" altLang="zh-CN" b="1" dirty="0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до </a:t>
            </a:r>
            <a:r>
              <a:rPr lang="en-US" altLang="zh-CN" b="1" dirty="0">
                <a:latin typeface="Arial" pitchFamily="34" charset="0"/>
                <a:ea typeface="微软雅黑" pitchFamily="34" charset="-122"/>
                <a:cs typeface="Arial" pitchFamily="34" charset="0"/>
              </a:rPr>
              <a:t>30 </a:t>
            </a:r>
            <a:r>
              <a:rPr lang="ru-RU" altLang="zh-CN" b="1" dirty="0">
                <a:latin typeface="Arial" pitchFamily="34" charset="0"/>
                <a:ea typeface="微软雅黑" pitchFamily="34" charset="-122"/>
                <a:cs typeface="Arial" pitchFamily="34" charset="0"/>
              </a:rPr>
              <a:t>метров</a:t>
            </a:r>
            <a:r>
              <a:rPr lang="en-US" altLang="zh-CN" b="1" dirty="0">
                <a:latin typeface="Arial" pitchFamily="34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ru-RU" altLang="zh-CN" b="1" dirty="0">
                <a:latin typeface="Arial" pitchFamily="34" charset="0"/>
                <a:ea typeface="微软雅黑" pitchFamily="34" charset="-122"/>
                <a:cs typeface="Arial" pitchFamily="34" charset="0"/>
              </a:rPr>
              <a:t>с цветным изображением</a:t>
            </a:r>
          </a:p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860032" y="2039617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b="1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ИК подсветка работает от </a:t>
            </a:r>
            <a:r>
              <a:rPr lang="en-US" altLang="zh-CN" b="1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30 </a:t>
            </a:r>
            <a:r>
              <a:rPr lang="ru-RU" altLang="zh-CN" b="1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до</a:t>
            </a:r>
            <a:r>
              <a:rPr lang="en-US" altLang="zh-CN" b="1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 smtClean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150</a:t>
            </a:r>
            <a:r>
              <a:rPr lang="ru-RU" altLang="zh-CN" b="1" dirty="0" smtClean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метров </a:t>
            </a:r>
            <a:r>
              <a:rPr lang="ru-RU" altLang="zh-CN" b="1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с черно-белым изображением</a:t>
            </a:r>
            <a:endParaRPr lang="en-US" altLang="zh-CN" b="1" dirty="0"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76" y="476672"/>
            <a:ext cx="878551" cy="139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61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12" y="0"/>
            <a:ext cx="1944217" cy="3048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476672"/>
            <a:ext cx="61615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altLang="zh-CN" sz="40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Функция «</a:t>
            </a:r>
            <a:r>
              <a:rPr lang="ru-RU" altLang="zh-CN" sz="4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Антитуман</a:t>
            </a:r>
            <a:r>
              <a:rPr lang="ru-RU" altLang="zh-CN" sz="40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» 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Picture 1" descr="C:\Users\c00919\Pictures\vlcsnap-2015-02-28-17h20m27s2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852936"/>
            <a:ext cx="3968000" cy="2232000"/>
          </a:xfrm>
          <a:prstGeom prst="rect">
            <a:avLst/>
          </a:prstGeom>
          <a:noFill/>
        </p:spPr>
      </p:pic>
      <p:pic>
        <p:nvPicPr>
          <p:cNvPr id="8" name="Picture 2" descr="C:\Users\c00919\Pictures\vlcsnap-2015-02-28-17h20m37s7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2852936"/>
            <a:ext cx="3968000" cy="2232000"/>
          </a:xfrm>
          <a:prstGeom prst="rect">
            <a:avLst/>
          </a:prstGeom>
          <a:noFill/>
        </p:spPr>
      </p:pic>
      <p:pic>
        <p:nvPicPr>
          <p:cNvPr id="10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791" y="1229469"/>
            <a:ext cx="898295" cy="5667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9552" y="5157192"/>
            <a:ext cx="807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Изображение остаётся чётким в тумане, дымке и дожде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59356" y="2421163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Функция</a:t>
            </a:r>
            <a:r>
              <a:rPr lang="ru-RU" dirty="0" smtClean="0"/>
              <a:t> «</a:t>
            </a:r>
            <a:r>
              <a:rPr lang="en-US" altLang="zh-CN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Optical defog</a:t>
            </a:r>
            <a:r>
              <a:rPr lang="ru-RU" altLang="zh-CN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»  </a:t>
            </a:r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Off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2040" y="2421161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Функция</a:t>
            </a:r>
            <a:r>
              <a:rPr lang="ru-RU" dirty="0"/>
              <a:t> «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Optical defog</a:t>
            </a:r>
            <a:r>
              <a:rPr lang="ru-RU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»  </a:t>
            </a:r>
            <a:r>
              <a:rPr lang="en-US" altLang="zh-CN" b="1" dirty="0" smtClean="0">
                <a:solidFill>
                  <a:srgbClr val="00B050"/>
                </a:solidFill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On</a:t>
            </a:r>
            <a:endParaRPr lang="ru-RU" dirty="0">
              <a:solidFill>
                <a:srgbClr val="00B050"/>
              </a:solidFill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627" y="539441"/>
            <a:ext cx="962604" cy="171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93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/>
            </a:r>
            <a:b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2276872"/>
            <a:ext cx="4861168" cy="3953600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55274" y="1544018"/>
            <a:ext cx="44501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Содержание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68" y="2780928"/>
            <a:ext cx="782931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ru-RU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Основные особенности 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Smart</a:t>
            </a:r>
            <a:r>
              <a:rPr lang="ru-RU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-функции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Новые возможности </a:t>
            </a:r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TARGET</a:t>
            </a:r>
            <a:endParaRPr lang="ru-RU" sz="2800" b="1" dirty="0" smtClean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ru-RU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Обзор сетевых видеокамер  </a:t>
            </a:r>
          </a:p>
          <a:p>
            <a:pPr marL="342900" indent="-342900">
              <a:buFont typeface="+mj-lt"/>
              <a:buAutoNum type="arabicParenR"/>
            </a:pPr>
            <a:endParaRPr lang="ru-RU" dirty="0" smtClean="0"/>
          </a:p>
          <a:p>
            <a:pPr marL="342900" indent="-342900">
              <a:buFont typeface="+mj-lt"/>
              <a:buAutoNum type="arabicParenR"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174" y="0"/>
            <a:ext cx="1944217" cy="30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1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12" y="0"/>
            <a:ext cx="1944217" cy="3048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5161" y="548680"/>
            <a:ext cx="62090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Источник питания 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1628800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Segoe UI" pitchFamily="34" charset="0"/>
                <a:cs typeface="Segoe UI" pitchFamily="34" charset="0"/>
              </a:rPr>
              <a:t>Широкий входной диапазон напряжений </a:t>
            </a:r>
            <a:r>
              <a:rPr lang="ru-RU" altLang="zh-CN" sz="1600" b="1" dirty="0">
                <a:latin typeface="Segoe UI" pitchFamily="34" charset="0"/>
                <a:cs typeface="Segoe UI" pitchFamily="34" charset="0"/>
              </a:rPr>
              <a:t>±25</a:t>
            </a:r>
            <a:r>
              <a:rPr lang="ru-RU" altLang="zh-CN" sz="1600" b="1" dirty="0" smtClean="0">
                <a:latin typeface="Segoe UI" pitchFamily="34" charset="0"/>
                <a:cs typeface="Segoe UI" pitchFamily="34" charset="0"/>
              </a:rPr>
              <a:t>%</a:t>
            </a:r>
            <a:r>
              <a:rPr lang="en-US" altLang="zh-CN" sz="1600" b="1" dirty="0" smtClean="0">
                <a:latin typeface="Segoe UI" pitchFamily="34" charset="0"/>
                <a:cs typeface="Segoe UI" pitchFamily="34" charset="0"/>
              </a:rPr>
              <a:t> (DC 9v-15v/AC 18v-30v)</a:t>
            </a:r>
            <a:r>
              <a:rPr lang="ru-RU" altLang="zh-CN" sz="1600" b="1" dirty="0" smtClean="0">
                <a:latin typeface="Segoe UI" pitchFamily="34" charset="0"/>
                <a:cs typeface="Segoe UI" pitchFamily="34" charset="0"/>
              </a:rPr>
              <a:t> </a:t>
            </a:r>
            <a:endParaRPr lang="ru-RU" sz="1600" b="1" dirty="0"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193" y="2378514"/>
            <a:ext cx="2357126" cy="11521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893" y="3439145"/>
            <a:ext cx="445748" cy="2833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72" y="3319282"/>
            <a:ext cx="398599" cy="64294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114" y="2213575"/>
            <a:ext cx="1811624" cy="1349056"/>
          </a:xfrm>
          <a:prstGeom prst="rect">
            <a:avLst/>
          </a:prstGeom>
        </p:spPr>
      </p:pic>
      <p:cxnSp>
        <p:nvCxnSpPr>
          <p:cNvPr id="3" name="Соединительная линия уступом 2"/>
          <p:cNvCxnSpPr/>
          <p:nvPr/>
        </p:nvCxnSpPr>
        <p:spPr>
          <a:xfrm rot="5400000">
            <a:off x="5167207" y="2821775"/>
            <a:ext cx="555328" cy="451098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оединительная линия уступом 6"/>
          <p:cNvCxnSpPr/>
          <p:nvPr/>
        </p:nvCxnSpPr>
        <p:spPr>
          <a:xfrm rot="16200000" flipH="1">
            <a:off x="6995680" y="2901917"/>
            <a:ext cx="604690" cy="449487"/>
          </a:xfrm>
          <a:prstGeom prst="bent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977712" y="3073061"/>
            <a:ext cx="857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DC12V</a:t>
            </a:r>
            <a:endParaRPr lang="ru-RU" sz="1000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5147180" y="3000908"/>
            <a:ext cx="6078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DC12V</a:t>
            </a:r>
            <a:endParaRPr lang="ru-RU" sz="1000" b="1" dirty="0"/>
          </a:p>
        </p:txBody>
      </p:sp>
      <p:cxnSp>
        <p:nvCxnSpPr>
          <p:cNvPr id="27" name="Прямая со стрелкой 26"/>
          <p:cNvCxnSpPr/>
          <p:nvPr/>
        </p:nvCxnSpPr>
        <p:spPr>
          <a:xfrm flipH="1">
            <a:off x="7252604" y="2522282"/>
            <a:ext cx="142385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726463" y="2183728"/>
            <a:ext cx="930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PoE</a:t>
            </a:r>
            <a:endParaRPr lang="ru-RU" sz="16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5147180" y="1649198"/>
            <a:ext cx="3385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Подача напряжения </a:t>
            </a:r>
            <a:r>
              <a:rPr lang="en-US" sz="1600" b="1" dirty="0" smtClean="0"/>
              <a:t>DC12 V </a:t>
            </a:r>
            <a:r>
              <a:rPr lang="ru-RU" sz="1600" b="1" dirty="0" smtClean="0"/>
              <a:t>на внешние оборудование</a:t>
            </a:r>
            <a:endParaRPr lang="ru-RU" sz="1600" b="1" dirty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316" y="4625661"/>
            <a:ext cx="1324879" cy="133679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381" y="4597749"/>
            <a:ext cx="1324878" cy="1336796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71" y="4619131"/>
            <a:ext cx="1337821" cy="1349855"/>
          </a:xfrm>
          <a:prstGeom prst="rect">
            <a:avLst/>
          </a:prstGeom>
        </p:spPr>
      </p:pic>
      <p:sp>
        <p:nvSpPr>
          <p:cNvPr id="48" name="Скругленный прямоугольник 47"/>
          <p:cNvSpPr/>
          <p:nvPr/>
        </p:nvSpPr>
        <p:spPr>
          <a:xfrm>
            <a:off x="539552" y="1628800"/>
            <a:ext cx="4320480" cy="58477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5046272" y="1628800"/>
            <a:ext cx="3486034" cy="58477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473384" y="4136084"/>
            <a:ext cx="8208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Segoe UI" pitchFamily="34" charset="0"/>
                <a:cs typeface="Segoe UI" pitchFamily="34" charset="0"/>
              </a:rPr>
              <a:t>Универсальный источник питания </a:t>
            </a:r>
            <a:endParaRPr lang="ru-RU" sz="2400" b="1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539552" y="4077072"/>
            <a:ext cx="799275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150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12" y="0"/>
            <a:ext cx="1944217" cy="3048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80528" y="475672"/>
            <a:ext cx="866005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zh-CN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Экстремальная температура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1772816"/>
            <a:ext cx="73090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Все оборудование проходит испытания в </a:t>
            </a:r>
            <a:r>
              <a:rPr lang="ru-RU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лаборатории </a:t>
            </a:r>
            <a:r>
              <a:rPr lang="ru-RU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при температурах от – </a:t>
            </a:r>
            <a:r>
              <a:rPr lang="ru-RU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50С</a:t>
            </a:r>
            <a:r>
              <a:rPr lang="ru-RU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° до </a:t>
            </a:r>
            <a:r>
              <a:rPr lang="ru-RU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+70С</a:t>
            </a:r>
            <a:r>
              <a:rPr lang="ru-RU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11" y="3011907"/>
            <a:ext cx="2169786" cy="2189304"/>
          </a:xfrm>
          <a:prstGeom prst="rect">
            <a:avLst/>
          </a:prstGeom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369" y="2636912"/>
            <a:ext cx="2299483" cy="305311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009" y="3292929"/>
            <a:ext cx="2681516" cy="16071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591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12" y="0"/>
            <a:ext cx="1944217" cy="3048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83568" y="476672"/>
            <a:ext cx="755046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Обзор  сетевых камер 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1556792"/>
            <a:ext cx="1224136" cy="9115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878" y="4878269"/>
            <a:ext cx="1326960" cy="6537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918" y="4728830"/>
            <a:ext cx="1496055" cy="8278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12" y="1291251"/>
            <a:ext cx="1564482" cy="26869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18" y="3096107"/>
            <a:ext cx="1390893" cy="248312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458" y="2634701"/>
            <a:ext cx="2174606" cy="156696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19" y="2573503"/>
            <a:ext cx="1296143" cy="84467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00" y="1602591"/>
            <a:ext cx="2215820" cy="97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51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12" y="0"/>
            <a:ext cx="1944217" cy="3048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5576" y="1616002"/>
            <a:ext cx="2088232" cy="410445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6692" y="1786454"/>
            <a:ext cx="2286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ИК-диоды</a:t>
            </a:r>
          </a:p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5-го поколения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увеличенным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ресурсом  </a:t>
            </a:r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3" t="29001" r="28527" b="23400"/>
          <a:stretch/>
        </p:blipFill>
        <p:spPr>
          <a:xfrm>
            <a:off x="888404" y="3933056"/>
            <a:ext cx="1955404" cy="13296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843808" y="1616002"/>
            <a:ext cx="1944216" cy="410445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843808" y="2780928"/>
            <a:ext cx="1944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843808" y="4365104"/>
            <a:ext cx="1944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3030411" y="1916832"/>
            <a:ext cx="158417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egoe UI" pitchFamily="34" charset="0"/>
                <a:cs typeface="Arial" pitchFamily="34" charset="0"/>
              </a:rPr>
              <a:t>S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egoe UI" pitchFamily="34" charset="0"/>
                <a:cs typeface="Arial" pitchFamily="34" charset="0"/>
              </a:rPr>
              <a:t>m</a:t>
            </a:r>
            <a:r>
              <a:rPr lang="en-US" altLang="zh-C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egoe UI" pitchFamily="34" charset="0"/>
                <a:cs typeface="Arial" pitchFamily="34" charset="0"/>
              </a:rPr>
              <a:t>art</a:t>
            </a:r>
            <a:endParaRPr lang="en-US" altLang="zh-CN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egoe UI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14026" y="3187281"/>
            <a:ext cx="1797428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egoe UI" pitchFamily="34" charset="0"/>
                <a:cs typeface="Arial" pitchFamily="34" charset="0"/>
              </a:rPr>
              <a:t>EIS</a:t>
            </a:r>
            <a:endParaRPr lang="zh-CN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17024" y="4400957"/>
            <a:ext cx="15841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egoe UI" pitchFamily="34" charset="0"/>
                <a:cs typeface="Arial" pitchFamily="34" charset="0"/>
              </a:rPr>
              <a:t>44X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2914026" y="4831844"/>
            <a:ext cx="170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egoe UI" pitchFamily="34" charset="0"/>
                <a:cs typeface="Arial" pitchFamily="34" charset="0"/>
              </a:rPr>
              <a:t>(5~220mm) </a:t>
            </a:r>
            <a:r>
              <a:rPr lang="ru-RU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egoe UI" pitchFamily="34" charset="0"/>
                <a:cs typeface="Arial" pitchFamily="34" charset="0"/>
              </a:rPr>
              <a:t>Оптический</a:t>
            </a:r>
            <a:r>
              <a:rPr lang="ru-RU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egoe UI" pitchFamily="34" charset="0"/>
                <a:cs typeface="Arial" pitchFamily="34" charset="0"/>
              </a:rPr>
              <a:t> 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egoe UI" pitchFamily="34" charset="0"/>
                <a:cs typeface="Arial" pitchFamily="34" charset="0"/>
              </a:rPr>
              <a:t> zoom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egoe UI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88024" y="1616002"/>
            <a:ext cx="1584176" cy="410445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4788024" y="2785298"/>
            <a:ext cx="158417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4778527" y="4365104"/>
            <a:ext cx="158417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769031" y="1916832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Optical defog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78527" y="2805324"/>
            <a:ext cx="15841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egoe UI" pitchFamily="34" charset="0"/>
                <a:cs typeface="Arial" pitchFamily="34" charset="0"/>
              </a:rPr>
              <a:t>-</a:t>
            </a:r>
            <a:r>
              <a:rPr lang="ru-RU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egoe UI" pitchFamily="34" charset="0"/>
                <a:cs typeface="Arial" pitchFamily="34" charset="0"/>
              </a:rPr>
              <a:t>50</a:t>
            </a:r>
            <a:r>
              <a:rPr lang="zh-CN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℃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egoe UI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5220072" y="3797674"/>
            <a:ext cx="15841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egoe UI" pitchFamily="34" charset="0"/>
                <a:cs typeface="Arial" pitchFamily="34" charset="0"/>
              </a:rPr>
              <a:t>+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egoe UI" pitchFamily="34" charset="0"/>
                <a:cs typeface="Arial" pitchFamily="34" charset="0"/>
              </a:rPr>
              <a:t>70</a:t>
            </a:r>
            <a:r>
              <a:rPr lang="zh-CN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℃</a:t>
            </a:r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H="1">
            <a:off x="4760401" y="2780928"/>
            <a:ext cx="1565183" cy="16009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788024" y="4801066"/>
            <a:ext cx="15651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egoe UI" pitchFamily="34" charset="0"/>
                <a:cs typeface="Arial" pitchFamily="34" charset="0"/>
              </a:rPr>
              <a:t>ИК </a:t>
            </a:r>
            <a:r>
              <a:rPr lang="ru-RU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egoe UI" pitchFamily="34" charset="0"/>
                <a:cs typeface="Arial" pitchFamily="34" charset="0"/>
              </a:rPr>
              <a:t>до 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egoe UI" pitchFamily="34" charset="0"/>
                <a:cs typeface="Arial" pitchFamily="34" charset="0"/>
              </a:rPr>
              <a:t>250</a:t>
            </a:r>
            <a:r>
              <a:rPr lang="ru-RU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egoe UI" pitchFamily="34" charset="0"/>
                <a:cs typeface="Arial" pitchFamily="34" charset="0"/>
              </a:rPr>
              <a:t>м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114" y="525392"/>
            <a:ext cx="1966878" cy="3511420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755577" y="579864"/>
            <a:ext cx="66247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PTZ 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камера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62703" y="4165049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TSNSD-2250IR Z44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283322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12" y="0"/>
            <a:ext cx="1944217" cy="3048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71600" y="1268760"/>
            <a:ext cx="1800200" cy="31683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771800" y="1268760"/>
            <a:ext cx="1800200" cy="31683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1268760"/>
            <a:ext cx="1872208" cy="31683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444208" y="1268760"/>
            <a:ext cx="1872208" cy="31683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2746078" y="3009801"/>
            <a:ext cx="1800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>
            <a:stCxn id="10" idx="1"/>
            <a:endCxn id="10" idx="3"/>
          </p:cNvCxnSpPr>
          <p:nvPr/>
        </p:nvCxnSpPr>
        <p:spPr>
          <a:xfrm>
            <a:off x="6444208" y="2852936"/>
            <a:ext cx="187220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" descr="C:\Users\z00995\Desktop\HIC2621DE-CZFW-U_F.png"/>
          <p:cNvPicPr>
            <a:picLocks noChangeAspect="1" noChangeArrowheads="1"/>
          </p:cNvPicPr>
          <p:nvPr/>
        </p:nvPicPr>
        <p:blipFill>
          <a:blip r:embed="rId4" cstate="print"/>
          <a:srcRect l="32033" t="24110" r="30651" b="24110"/>
          <a:stretch>
            <a:fillRect/>
          </a:stretch>
        </p:blipFill>
        <p:spPr bwMode="auto">
          <a:xfrm>
            <a:off x="1187624" y="3054444"/>
            <a:ext cx="1440159" cy="1279733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187624" y="1484784"/>
            <a:ext cx="1368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Arial" pitchFamily="34" charset="0"/>
                <a:ea typeface="Segoe UI" pitchFamily="34" charset="0"/>
                <a:cs typeface="Arial" pitchFamily="34" charset="0"/>
              </a:rPr>
              <a:t>PIR</a:t>
            </a:r>
            <a:endParaRPr lang="zh-CN" altLang="en-US" sz="4800" b="1" dirty="0">
              <a:latin typeface="Arial" pitchFamily="34" charset="0"/>
              <a:ea typeface="微软雅黑" pitchFamily="34" charset="-122"/>
              <a:cs typeface="Arial" pitchFamily="34" charset="0"/>
            </a:endParaRPr>
          </a:p>
          <a:p>
            <a:endParaRPr lang="ru-RU" sz="4800" dirty="0"/>
          </a:p>
        </p:txBody>
      </p:sp>
      <p:sp>
        <p:nvSpPr>
          <p:cNvPr id="18" name="TextBox 17"/>
          <p:cNvSpPr txBox="1"/>
          <p:nvPr/>
        </p:nvSpPr>
        <p:spPr>
          <a:xfrm>
            <a:off x="809582" y="2131114"/>
            <a:ext cx="19622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1200" b="1" dirty="0">
                <a:latin typeface="Arial" pitchFamily="34" charset="0"/>
                <a:ea typeface="Segoe UI" pitchFamily="34" charset="0"/>
                <a:cs typeface="Arial" pitchFamily="34" charset="0"/>
              </a:rPr>
              <a:t>Включение белой подсветки при обнаружении движения </a:t>
            </a:r>
            <a:endParaRPr lang="en-US" altLang="zh-CN" sz="1200" b="1" dirty="0">
              <a:latin typeface="Arial" pitchFamily="34" charset="0"/>
              <a:ea typeface="Segoe UI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2792526" y="1346284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90</a:t>
            </a:r>
          </a:p>
          <a:p>
            <a:pPr algn="ct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Метров</a:t>
            </a:r>
          </a:p>
          <a:p>
            <a:pPr algn="ctr"/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1" name="组合 34"/>
          <p:cNvGrpSpPr/>
          <p:nvPr/>
        </p:nvGrpSpPr>
        <p:grpSpPr>
          <a:xfrm flipH="1" flipV="1">
            <a:off x="5181535" y="3019035"/>
            <a:ext cx="1226713" cy="996469"/>
            <a:chOff x="3779912" y="2139702"/>
            <a:chExt cx="936179" cy="792163"/>
          </a:xfrm>
          <a:noFill/>
        </p:grpSpPr>
        <p:pic>
          <p:nvPicPr>
            <p:cNvPr id="22" name="Picture 2" descr="C:\Users\z00995\Desktop\sta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79912" y="2139702"/>
              <a:ext cx="792163" cy="792163"/>
            </a:xfrm>
            <a:prstGeom prst="rect">
              <a:avLst/>
            </a:prstGeom>
            <a:grpFill/>
          </p:spPr>
        </p:pic>
        <p:pic>
          <p:nvPicPr>
            <p:cNvPr id="23" name="Picture 2" descr="C:\Users\z00995\Desktop\sta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55976" y="2571750"/>
              <a:ext cx="360115" cy="360115"/>
            </a:xfrm>
            <a:prstGeom prst="rect">
              <a:avLst/>
            </a:prstGeom>
            <a:grpFill/>
          </p:spPr>
        </p:pic>
      </p:grpSp>
      <p:sp>
        <p:nvSpPr>
          <p:cNvPr id="24" name="TextBox 23"/>
          <p:cNvSpPr txBox="1"/>
          <p:nvPr/>
        </p:nvSpPr>
        <p:spPr>
          <a:xfrm>
            <a:off x="2915816" y="3054444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X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71800" y="3575333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Оптический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Zoom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46278" y="2323796"/>
            <a:ext cx="18722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Arial" pitchFamily="34" charset="0"/>
                <a:ea typeface="Segoe UI" pitchFamily="34" charset="0"/>
                <a:cs typeface="Arial" pitchFamily="34" charset="0"/>
              </a:rPr>
              <a:t>Starlight</a:t>
            </a:r>
          </a:p>
          <a:p>
            <a:endParaRPr lang="ru-RU" dirty="0"/>
          </a:p>
        </p:txBody>
      </p:sp>
      <p:grpSp>
        <p:nvGrpSpPr>
          <p:cNvPr id="28" name="组合 34"/>
          <p:cNvGrpSpPr/>
          <p:nvPr/>
        </p:nvGrpSpPr>
        <p:grpSpPr>
          <a:xfrm>
            <a:off x="4716016" y="1477451"/>
            <a:ext cx="936179" cy="792163"/>
            <a:chOff x="3779912" y="2139702"/>
            <a:chExt cx="936179" cy="792163"/>
          </a:xfrm>
          <a:noFill/>
        </p:grpSpPr>
        <p:pic>
          <p:nvPicPr>
            <p:cNvPr id="29" name="Picture 2" descr="C:\Users\z00995\Desktop\sta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79912" y="2139702"/>
              <a:ext cx="792163" cy="792163"/>
            </a:xfrm>
            <a:prstGeom prst="rect">
              <a:avLst/>
            </a:prstGeom>
            <a:grpFill/>
          </p:spPr>
        </p:pic>
        <p:pic>
          <p:nvPicPr>
            <p:cNvPr id="30" name="Picture 2" descr="C:\Users\z00995\Desktop\sta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55976" y="2571750"/>
              <a:ext cx="360115" cy="360115"/>
            </a:xfrm>
            <a:prstGeom prst="rect">
              <a:avLst/>
            </a:prstGeom>
            <a:grpFill/>
          </p:spPr>
        </p:pic>
      </p:grpSp>
      <p:sp>
        <p:nvSpPr>
          <p:cNvPr id="31" name="TextBox 30"/>
          <p:cNvSpPr txBox="1"/>
          <p:nvPr/>
        </p:nvSpPr>
        <p:spPr>
          <a:xfrm>
            <a:off x="6445629" y="1715616"/>
            <a:ext cx="18722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Arial" pitchFamily="34" charset="0"/>
                <a:ea typeface="Segoe UI" pitchFamily="34" charset="0"/>
                <a:cs typeface="Arial" pitchFamily="34" charset="0"/>
              </a:rPr>
              <a:t>IP67</a:t>
            </a:r>
          </a:p>
          <a:p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6431782" y="2777445"/>
            <a:ext cx="18722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10X</a:t>
            </a:r>
          </a:p>
          <a:p>
            <a:pPr algn="ctr"/>
            <a:r>
              <a:rPr lang="en-US" altLang="zh-CN" sz="1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(4.7-47mm) </a:t>
            </a:r>
            <a:r>
              <a:rPr lang="ru-RU" altLang="zh-CN" sz="1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оптически</a:t>
            </a:r>
            <a:r>
              <a:rPr lang="en-US" altLang="zh-CN" sz="1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 zoom,</a:t>
            </a:r>
            <a:r>
              <a:rPr lang="zh-CN" altLang="en-US" sz="1400" b="1" dirty="0">
                <a:latin typeface="Segoe UI" pitchFamily="34" charset="0"/>
                <a:ea typeface="微软雅黑" pitchFamily="34" charset="-122"/>
                <a:cs typeface="Segoe UI" pitchFamily="34" charset="0"/>
              </a:rPr>
              <a:t> </a:t>
            </a:r>
            <a:r>
              <a:rPr lang="ru-RU" altLang="zh-CN" sz="1400" b="1" dirty="0">
                <a:latin typeface="Segoe UI" pitchFamily="34" charset="0"/>
                <a:ea typeface="微软雅黑" pitchFamily="34" charset="-122"/>
                <a:cs typeface="Segoe UI" pitchFamily="34" charset="0"/>
              </a:rPr>
              <a:t>Автофокус</a:t>
            </a:r>
            <a:endParaRPr lang="en-US" altLang="zh-CN" sz="14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ctr"/>
            <a:endParaRPr lang="ru-RU" sz="3200" b="1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535" y="4427782"/>
            <a:ext cx="2606962" cy="1419593"/>
          </a:xfrm>
          <a:prstGeom prst="rect">
            <a:avLst/>
          </a:prstGeom>
        </p:spPr>
      </p:pic>
      <p:cxnSp>
        <p:nvCxnSpPr>
          <p:cNvPr id="36" name="Прямая соединительная линия 35"/>
          <p:cNvCxnSpPr/>
          <p:nvPr/>
        </p:nvCxnSpPr>
        <p:spPr>
          <a:xfrm>
            <a:off x="2771800" y="2089556"/>
            <a:ext cx="177447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987824" y="2031408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4K</a:t>
            </a:r>
            <a:endParaRPr lang="ru-RU" sz="32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2829664" y="2623556"/>
            <a:ext cx="1969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3840×2160 30 </a:t>
            </a:r>
            <a:r>
              <a:rPr lang="ru-RU" sz="1400" b="1" dirty="0" smtClean="0"/>
              <a:t>к/с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845321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12" y="0"/>
            <a:ext cx="1944217" cy="3048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819" y="4137437"/>
            <a:ext cx="4069731" cy="178449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7584" y="1196752"/>
            <a:ext cx="2088232" cy="30243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>
            <a:stCxn id="6" idx="1"/>
            <a:endCxn id="6" idx="3"/>
          </p:cNvCxnSpPr>
          <p:nvPr/>
        </p:nvCxnSpPr>
        <p:spPr>
          <a:xfrm>
            <a:off x="827584" y="2708920"/>
            <a:ext cx="208823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915816" y="1196752"/>
            <a:ext cx="2376264" cy="30243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292080" y="1196752"/>
            <a:ext cx="2657740" cy="30243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>
            <a:stCxn id="10" idx="1"/>
            <a:endCxn id="10" idx="3"/>
          </p:cNvCxnSpPr>
          <p:nvPr/>
        </p:nvCxnSpPr>
        <p:spPr>
          <a:xfrm>
            <a:off x="5292080" y="2708920"/>
            <a:ext cx="26577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7564" y="1108482"/>
            <a:ext cx="244827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latin typeface="Arial" pitchFamily="34" charset="0"/>
                <a:ea typeface="Segoe UI" pitchFamily="34" charset="0"/>
                <a:cs typeface="Arial" pitchFamily="34" charset="0"/>
              </a:rPr>
              <a:t>22X</a:t>
            </a:r>
            <a:endParaRPr lang="ru-RU" altLang="zh-CN" sz="4000" b="1" dirty="0" smtClean="0">
              <a:latin typeface="Arial" pitchFamily="34" charset="0"/>
              <a:ea typeface="Segoe UI" pitchFamily="34" charset="0"/>
              <a:cs typeface="Arial" pitchFamily="34" charset="0"/>
            </a:endParaRPr>
          </a:p>
          <a:p>
            <a:pPr algn="ctr">
              <a:buClr>
                <a:srgbClr val="C00000"/>
              </a:buClr>
            </a:pPr>
            <a:r>
              <a:rPr lang="ru-RU" altLang="zh-CN" sz="1600" b="1" dirty="0">
                <a:latin typeface="Arial" pitchFamily="34" charset="0"/>
                <a:ea typeface="Segoe UI" pitchFamily="34" charset="0"/>
                <a:cs typeface="Arial" pitchFamily="34" charset="0"/>
              </a:rPr>
              <a:t>Оптический </a:t>
            </a:r>
            <a:r>
              <a:rPr lang="en-US" altLang="zh-CN" sz="1600" b="1" dirty="0">
                <a:latin typeface="Arial" pitchFamily="34" charset="0"/>
                <a:ea typeface="Segoe UI" pitchFamily="34" charset="0"/>
                <a:cs typeface="Arial" pitchFamily="34" charset="0"/>
              </a:rPr>
              <a:t>Zoom</a:t>
            </a:r>
          </a:p>
          <a:p>
            <a:pPr algn="ctr">
              <a:buClr>
                <a:srgbClr val="C00000"/>
              </a:buClr>
            </a:pPr>
            <a:r>
              <a:rPr lang="en-US" altLang="zh-CN" sz="1600" b="1" dirty="0">
                <a:latin typeface="Arial" pitchFamily="34" charset="0"/>
                <a:ea typeface="Segoe UI" pitchFamily="34" charset="0"/>
                <a:cs typeface="Arial" pitchFamily="34" charset="0"/>
              </a:rPr>
              <a:t>(</a:t>
            </a:r>
            <a:r>
              <a:rPr lang="en-US" altLang="zh-CN" sz="1600" b="1" dirty="0" smtClean="0">
                <a:latin typeface="Arial" pitchFamily="34" charset="0"/>
                <a:ea typeface="Segoe UI" pitchFamily="34" charset="0"/>
                <a:cs typeface="Arial" pitchFamily="34" charset="0"/>
              </a:rPr>
              <a:t>6.5~143</a:t>
            </a:r>
            <a:r>
              <a:rPr lang="ru-RU" altLang="zh-CN" sz="1600" b="1" dirty="0" smtClean="0">
                <a:latin typeface="Arial" pitchFamily="34" charset="0"/>
                <a:ea typeface="Segoe UI" pitchFamily="34" charset="0"/>
                <a:cs typeface="Arial" pitchFamily="34" charset="0"/>
              </a:rPr>
              <a:t>мм</a:t>
            </a:r>
            <a:r>
              <a:rPr lang="en-US" altLang="zh-CN" sz="1600" b="1" dirty="0" smtClean="0">
                <a:latin typeface="Arial" pitchFamily="34" charset="0"/>
                <a:ea typeface="Segoe UI" pitchFamily="34" charset="0"/>
                <a:cs typeface="Arial" pitchFamily="34" charset="0"/>
              </a:rPr>
              <a:t>)</a:t>
            </a:r>
          </a:p>
          <a:p>
            <a:pPr algn="ctr">
              <a:buClr>
                <a:srgbClr val="C00000"/>
              </a:buClr>
            </a:pPr>
            <a:r>
              <a:rPr lang="ru-RU" altLang="zh-CN" sz="1600" b="1" dirty="0" smtClean="0">
                <a:latin typeface="Arial" pitchFamily="34" charset="0"/>
                <a:ea typeface="Segoe UI" pitchFamily="34" charset="0"/>
                <a:cs typeface="Arial" pitchFamily="34" charset="0"/>
              </a:rPr>
              <a:t>Автофокус</a:t>
            </a:r>
            <a:endParaRPr lang="en-US" altLang="zh-CN" sz="1600" b="1" dirty="0">
              <a:latin typeface="Arial" pitchFamily="34" charset="0"/>
              <a:ea typeface="Segoe UI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012075" y="2856593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Arial" pitchFamily="34" charset="0"/>
                <a:cs typeface="Arial" pitchFamily="34" charset="0"/>
              </a:rPr>
              <a:t>IP67</a:t>
            </a:r>
            <a:endParaRPr lang="ru-RU" sz="54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" name="组合 34"/>
          <p:cNvGrpSpPr/>
          <p:nvPr/>
        </p:nvGrpSpPr>
        <p:grpSpPr>
          <a:xfrm flipH="1">
            <a:off x="4167780" y="1288154"/>
            <a:ext cx="1008037" cy="792163"/>
            <a:chOff x="3779912" y="2139702"/>
            <a:chExt cx="936179" cy="792163"/>
          </a:xfrm>
          <a:noFill/>
        </p:grpSpPr>
        <p:pic>
          <p:nvPicPr>
            <p:cNvPr id="20" name="Picture 2" descr="C:\Users\z00995\Desktop\sta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79912" y="2139702"/>
              <a:ext cx="792163" cy="792163"/>
            </a:xfrm>
            <a:prstGeom prst="rect">
              <a:avLst/>
            </a:prstGeom>
            <a:grpFill/>
          </p:spPr>
        </p:pic>
        <p:pic>
          <p:nvPicPr>
            <p:cNvPr id="21" name="Picture 2" descr="C:\Users\z00995\Desktop\sta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55976" y="2571750"/>
              <a:ext cx="360115" cy="360115"/>
            </a:xfrm>
            <a:prstGeom prst="rect">
              <a:avLst/>
            </a:prstGeom>
            <a:grpFill/>
          </p:spPr>
        </p:pic>
      </p:grpSp>
      <p:grpSp>
        <p:nvGrpSpPr>
          <p:cNvPr id="22" name="组合 34"/>
          <p:cNvGrpSpPr/>
          <p:nvPr/>
        </p:nvGrpSpPr>
        <p:grpSpPr>
          <a:xfrm flipV="1">
            <a:off x="2874146" y="3140968"/>
            <a:ext cx="1307737" cy="996469"/>
            <a:chOff x="3779912" y="2139702"/>
            <a:chExt cx="936179" cy="792163"/>
          </a:xfrm>
          <a:noFill/>
        </p:grpSpPr>
        <p:pic>
          <p:nvPicPr>
            <p:cNvPr id="23" name="Picture 2" descr="C:\Users\z00995\Desktop\sta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79912" y="2139702"/>
              <a:ext cx="792163" cy="792163"/>
            </a:xfrm>
            <a:prstGeom prst="rect">
              <a:avLst/>
            </a:prstGeom>
            <a:grpFill/>
          </p:spPr>
        </p:pic>
        <p:pic>
          <p:nvPicPr>
            <p:cNvPr id="24" name="Picture 2" descr="C:\Users\z00995\Desktop\sta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55976" y="2571750"/>
              <a:ext cx="360115" cy="360115"/>
            </a:xfrm>
            <a:prstGeom prst="rect">
              <a:avLst/>
            </a:prstGeom>
            <a:grpFill/>
          </p:spPr>
        </p:pic>
      </p:grpSp>
      <p:sp>
        <p:nvSpPr>
          <p:cNvPr id="26" name="TextBox 25"/>
          <p:cNvSpPr txBox="1"/>
          <p:nvPr/>
        </p:nvSpPr>
        <p:spPr>
          <a:xfrm>
            <a:off x="2868980" y="2302117"/>
            <a:ext cx="237626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atin typeface="Arial" pitchFamily="34" charset="0"/>
                <a:ea typeface="Segoe UI" pitchFamily="34" charset="0"/>
                <a:cs typeface="Arial" pitchFamily="34" charset="0"/>
              </a:rPr>
              <a:t>Starlight</a:t>
            </a:r>
          </a:p>
          <a:p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5510561" y="2887956"/>
            <a:ext cx="2232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latin typeface="Arial" pitchFamily="34" charset="0"/>
                <a:cs typeface="Arial" pitchFamily="34" charset="0"/>
              </a:rPr>
              <a:t>SFP</a:t>
            </a:r>
            <a:r>
              <a:rPr lang="en-US" altLang="zh-CN" sz="6000" b="1" dirty="0">
                <a:latin typeface="Segoe UI" pitchFamily="34" charset="0"/>
                <a:cs typeface="Segoe UI" pitchFamily="34" charset="0"/>
              </a:rPr>
              <a:t> </a:t>
            </a:r>
            <a:endParaRPr lang="zh-CN" altLang="en-US" sz="6000" dirty="0">
              <a:latin typeface="Segoe UI" pitchFamily="34" charset="0"/>
              <a:cs typeface="Segoe UI" pitchFamily="34" charset="0"/>
            </a:endParaRPr>
          </a:p>
          <a:p>
            <a:endParaRPr lang="ru-RU" sz="6000" dirty="0"/>
          </a:p>
        </p:txBody>
      </p:sp>
      <p:sp>
        <p:nvSpPr>
          <p:cNvPr id="28" name="TextBox 27"/>
          <p:cNvSpPr txBox="1"/>
          <p:nvPr/>
        </p:nvSpPr>
        <p:spPr>
          <a:xfrm>
            <a:off x="5504826" y="1146206"/>
            <a:ext cx="223224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Arial" pitchFamily="34" charset="0"/>
                <a:cs typeface="Arial" pitchFamily="34" charset="0"/>
              </a:rPr>
              <a:t>ИК</a:t>
            </a:r>
          </a:p>
          <a:p>
            <a:pPr algn="ctr"/>
            <a:r>
              <a:rPr lang="ru-RU" sz="2400" b="1" dirty="0" smtClean="0"/>
              <a:t>до</a:t>
            </a:r>
          </a:p>
          <a:p>
            <a:pPr algn="ctr"/>
            <a:r>
              <a:rPr lang="ru-RU" sz="2400" b="1" dirty="0" smtClean="0"/>
              <a:t>200 метров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859773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12" y="0"/>
            <a:ext cx="1944217" cy="3048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03887" y="1700807"/>
            <a:ext cx="1944216" cy="28083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43808" y="1700808"/>
            <a:ext cx="1944216" cy="28083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92026" y="1700808"/>
            <a:ext cx="1944216" cy="28083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2848103" y="3104964"/>
            <a:ext cx="194821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剪去单角的矩形 12"/>
          <p:cNvSpPr/>
          <p:nvPr/>
        </p:nvSpPr>
        <p:spPr bwMode="gray">
          <a:xfrm rot="16200000">
            <a:off x="1323817" y="3351492"/>
            <a:ext cx="188301" cy="321631"/>
          </a:xfrm>
          <a:prstGeom prst="snip1Rect">
            <a:avLst/>
          </a:prstGeom>
          <a:solidFill>
            <a:srgbClr val="595959"/>
          </a:solidFill>
          <a:ln w="9525">
            <a:noFill/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zh-CN" altLang="en-US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3" name="剪去单角的矩形 13"/>
          <p:cNvSpPr/>
          <p:nvPr/>
        </p:nvSpPr>
        <p:spPr bwMode="gray">
          <a:xfrm rot="16200000">
            <a:off x="1110265" y="3812860"/>
            <a:ext cx="543171" cy="321631"/>
          </a:xfrm>
          <a:prstGeom prst="snip1Rect">
            <a:avLst/>
          </a:prstGeom>
          <a:solidFill>
            <a:srgbClr val="595959"/>
          </a:solidFill>
          <a:ln w="9525">
            <a:noFill/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zh-CN" altLang="en-US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4" name="圆角矩形 14"/>
          <p:cNvSpPr/>
          <p:nvPr/>
        </p:nvSpPr>
        <p:spPr bwMode="gray">
          <a:xfrm>
            <a:off x="1425070" y="2900404"/>
            <a:ext cx="893259" cy="1344857"/>
          </a:xfrm>
          <a:prstGeom prst="roundRect">
            <a:avLst/>
          </a:prstGeom>
          <a:solidFill>
            <a:srgbClr val="595959"/>
          </a:solidFill>
          <a:ln w="9525">
            <a:noFill/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zh-CN" altLang="en-US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96367" y="3341999"/>
            <a:ext cx="103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altLang="zh-CN" sz="16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SD card</a:t>
            </a:r>
            <a:r>
              <a:rPr lang="en-US" altLang="zh-CN" sz="12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altLang="zh-CN" sz="1400" dirty="0" smtClean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圆角矩形 15"/>
          <p:cNvSpPr/>
          <p:nvPr/>
        </p:nvSpPr>
        <p:spPr bwMode="gray">
          <a:xfrm>
            <a:off x="1916910" y="2965250"/>
            <a:ext cx="45719" cy="249518"/>
          </a:xfrm>
          <a:prstGeom prst="round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zh-CN" altLang="en-US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8" name="圆角矩形 17"/>
          <p:cNvSpPr/>
          <p:nvPr/>
        </p:nvSpPr>
        <p:spPr bwMode="gray">
          <a:xfrm>
            <a:off x="1978687" y="2965250"/>
            <a:ext cx="45719" cy="249518"/>
          </a:xfrm>
          <a:prstGeom prst="round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zh-CN" altLang="en-US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9" name="圆角矩形 18"/>
          <p:cNvSpPr/>
          <p:nvPr/>
        </p:nvSpPr>
        <p:spPr bwMode="gray">
          <a:xfrm>
            <a:off x="2047888" y="2965251"/>
            <a:ext cx="45719" cy="247728"/>
          </a:xfrm>
          <a:prstGeom prst="round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zh-CN" altLang="en-US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03887" y="1916832"/>
            <a:ext cx="1939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Arial" pitchFamily="34" charset="0"/>
                <a:ea typeface="Segoe UI" pitchFamily="34" charset="0"/>
                <a:cs typeface="Arial" pitchFamily="34" charset="0"/>
              </a:rPr>
              <a:t>SD card</a:t>
            </a:r>
            <a:r>
              <a:rPr lang="en-US" altLang="zh-CN" sz="3600" dirty="0">
                <a:latin typeface="Arial" pitchFamily="34" charset="0"/>
                <a:ea typeface="Segoe UI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b="1" dirty="0" smtClean="0"/>
              <a:t>128 </a:t>
            </a:r>
            <a:r>
              <a:rPr lang="en-US" b="1" dirty="0" smtClean="0"/>
              <a:t>Gb</a:t>
            </a:r>
            <a:endParaRPr lang="ru-RU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843808" y="2032557"/>
            <a:ext cx="193992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atin typeface="Arial" pitchFamily="34" charset="0"/>
                <a:cs typeface="Arial" pitchFamily="34" charset="0"/>
              </a:rPr>
              <a:t>3 Axis </a:t>
            </a:r>
          </a:p>
          <a:p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2848103" y="3232502"/>
            <a:ext cx="1935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atin typeface="Arial" pitchFamily="34" charset="0"/>
                <a:cs typeface="Arial" pitchFamily="34" charset="0"/>
              </a:rPr>
              <a:t>Audio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87824" y="3940388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stereo</a:t>
            </a:r>
          </a:p>
          <a:p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4796321" y="1678925"/>
            <a:ext cx="193992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C00000"/>
              </a:buClr>
            </a:pPr>
            <a:r>
              <a:rPr lang="en-US" altLang="zh-CN" b="1" dirty="0">
                <a:latin typeface="Arial" pitchFamily="34" charset="0"/>
                <a:ea typeface="微软雅黑" pitchFamily="34" charset="-122"/>
                <a:cs typeface="Arial" pitchFamily="34" charset="0"/>
              </a:rPr>
              <a:t>Micro Coaxial </a:t>
            </a:r>
          </a:p>
          <a:p>
            <a:pPr algn="ctr">
              <a:lnSpc>
                <a:spcPct val="150000"/>
              </a:lnSpc>
              <a:buClr>
                <a:srgbClr val="C00000"/>
              </a:buClr>
            </a:pPr>
            <a:r>
              <a:rPr lang="en-US" altLang="zh-CN" b="1" dirty="0">
                <a:latin typeface="Arial" pitchFamily="34" charset="0"/>
                <a:ea typeface="微软雅黑" pitchFamily="34" charset="-122"/>
                <a:cs typeface="Arial" pitchFamily="34" charset="0"/>
              </a:rPr>
              <a:t>   </a:t>
            </a:r>
            <a:r>
              <a:rPr lang="ru-RU" altLang="zh-CN" b="1" dirty="0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кабель</a:t>
            </a:r>
            <a:endParaRPr lang="en-US" altLang="zh-CN" b="1" dirty="0" smtClean="0">
              <a:latin typeface="Arial" pitchFamily="34" charset="0"/>
              <a:ea typeface="微软雅黑" pitchFamily="34" charset="-122"/>
              <a:cs typeface="Arial" pitchFamily="34" charset="0"/>
            </a:endParaRPr>
          </a:p>
          <a:p>
            <a:pPr algn="ctr">
              <a:lnSpc>
                <a:spcPct val="150000"/>
              </a:lnSpc>
              <a:buClr>
                <a:srgbClr val="C00000"/>
              </a:buClr>
            </a:pPr>
            <a:r>
              <a:rPr lang="en-US" altLang="zh-CN" b="1" dirty="0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EMC</a:t>
            </a:r>
            <a:endParaRPr lang="en-US" altLang="zh-CN" b="1" dirty="0">
              <a:latin typeface="Arial" pitchFamily="34" charset="0"/>
              <a:ea typeface="微软雅黑" pitchFamily="34" charset="-122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3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7" t="22001" r="34129" b="29001"/>
          <a:stretch/>
        </p:blipFill>
        <p:spPr>
          <a:xfrm>
            <a:off x="5076056" y="2939330"/>
            <a:ext cx="1474016" cy="1394338"/>
          </a:xfrm>
          <a:prstGeom prst="rect">
            <a:avLst/>
          </a:prstGeom>
        </p:spPr>
      </p:pic>
      <p:sp>
        <p:nvSpPr>
          <p:cNvPr id="34" name="圆角矩形 15"/>
          <p:cNvSpPr/>
          <p:nvPr/>
        </p:nvSpPr>
        <p:spPr bwMode="gray">
          <a:xfrm>
            <a:off x="1848839" y="2965250"/>
            <a:ext cx="45719" cy="249518"/>
          </a:xfrm>
          <a:prstGeom prst="round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zh-CN" altLang="en-US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5" name="圆角矩形 15"/>
          <p:cNvSpPr/>
          <p:nvPr/>
        </p:nvSpPr>
        <p:spPr bwMode="gray">
          <a:xfrm>
            <a:off x="2111951" y="2969896"/>
            <a:ext cx="45719" cy="243082"/>
          </a:xfrm>
          <a:prstGeom prst="round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zh-CN" altLang="en-US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6" name="圆角矩形 15"/>
          <p:cNvSpPr/>
          <p:nvPr/>
        </p:nvSpPr>
        <p:spPr bwMode="gray">
          <a:xfrm>
            <a:off x="2174598" y="2969896"/>
            <a:ext cx="45719" cy="243082"/>
          </a:xfrm>
          <a:prstGeom prst="round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zh-CN" altLang="en-US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7" name="圆角矩形 15"/>
          <p:cNvSpPr/>
          <p:nvPr/>
        </p:nvSpPr>
        <p:spPr bwMode="gray">
          <a:xfrm>
            <a:off x="1792895" y="2965250"/>
            <a:ext cx="45719" cy="247728"/>
          </a:xfrm>
          <a:prstGeom prst="round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zh-CN" altLang="en-US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8" name="圆角矩形 15"/>
          <p:cNvSpPr/>
          <p:nvPr/>
        </p:nvSpPr>
        <p:spPr bwMode="gray">
          <a:xfrm>
            <a:off x="1541539" y="2965250"/>
            <a:ext cx="45719" cy="243082"/>
          </a:xfrm>
          <a:prstGeom prst="round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zh-CN" altLang="en-US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9" name="圆角矩形 15"/>
          <p:cNvSpPr/>
          <p:nvPr/>
        </p:nvSpPr>
        <p:spPr bwMode="gray">
          <a:xfrm>
            <a:off x="1603881" y="2965250"/>
            <a:ext cx="45719" cy="243082"/>
          </a:xfrm>
          <a:prstGeom prst="round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zh-CN" altLang="en-US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40" name="圆角矩形 15"/>
          <p:cNvSpPr/>
          <p:nvPr/>
        </p:nvSpPr>
        <p:spPr bwMode="gray">
          <a:xfrm>
            <a:off x="1672460" y="2965250"/>
            <a:ext cx="45719" cy="247729"/>
          </a:xfrm>
          <a:prstGeom prst="round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zh-CN" altLang="en-US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41" name="圆角矩形 15"/>
          <p:cNvSpPr/>
          <p:nvPr/>
        </p:nvSpPr>
        <p:spPr bwMode="gray">
          <a:xfrm>
            <a:off x="1731321" y="2965251"/>
            <a:ext cx="45719" cy="243081"/>
          </a:xfrm>
          <a:prstGeom prst="round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zh-CN" altLang="en-US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42" name="圆角矩形 15"/>
          <p:cNvSpPr/>
          <p:nvPr/>
        </p:nvSpPr>
        <p:spPr bwMode="gray">
          <a:xfrm>
            <a:off x="1475656" y="2965251"/>
            <a:ext cx="45719" cy="243082"/>
          </a:xfrm>
          <a:prstGeom prst="round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zh-CN" altLang="en-US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43" name="圆角矩形 15"/>
          <p:cNvSpPr/>
          <p:nvPr/>
        </p:nvSpPr>
        <p:spPr bwMode="gray">
          <a:xfrm>
            <a:off x="2235641" y="2976499"/>
            <a:ext cx="45719" cy="243082"/>
          </a:xfrm>
          <a:prstGeom prst="round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zh-CN" altLang="en-US"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76671"/>
            <a:ext cx="2221247" cy="17709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8548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12" y="0"/>
            <a:ext cx="1944217" cy="3048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71600" y="2817964"/>
            <a:ext cx="2448272" cy="29523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altLang="zh-CN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24187" y="2817964"/>
            <a:ext cx="2016224" cy="2952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437430" y="2818097"/>
            <a:ext cx="2512390" cy="2952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>
            <a:stCxn id="7" idx="1"/>
          </p:cNvCxnSpPr>
          <p:nvPr/>
        </p:nvCxnSpPr>
        <p:spPr>
          <a:xfrm>
            <a:off x="3424187" y="4294128"/>
            <a:ext cx="20162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C:\Users\z00995\Desktop\IMG_791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t="27459" r="15000" b="9628"/>
          <a:stretch/>
        </p:blipFill>
        <p:spPr bwMode="auto">
          <a:xfrm>
            <a:off x="1036036" y="4509120"/>
            <a:ext cx="2383292" cy="123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1602" y="2833486"/>
            <a:ext cx="2421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itchFamily="34" charset="0"/>
                <a:ea typeface="Segoe UI" pitchFamily="34" charset="0"/>
                <a:cs typeface="Arial" pitchFamily="34" charset="0"/>
              </a:rPr>
              <a:t>OSRAM</a:t>
            </a:r>
            <a:endParaRPr lang="ru-RU" altLang="zh-CN" sz="2000" b="1" dirty="0">
              <a:latin typeface="Arial" pitchFamily="34" charset="0"/>
              <a:ea typeface="Segoe UI" pitchFamily="34" charset="0"/>
              <a:cs typeface="Arial" pitchFamily="34" charset="0"/>
            </a:endParaRPr>
          </a:p>
          <a:p>
            <a:pPr algn="ctr"/>
            <a:endParaRPr lang="ru-RU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971601" y="3288016"/>
            <a:ext cx="242149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Arial" pitchFamily="34" charset="0"/>
                <a:ea typeface="Segoe UI" pitchFamily="34" charset="0"/>
                <a:cs typeface="Arial" pitchFamily="34" charset="0"/>
              </a:rPr>
              <a:t>Car-grade             </a:t>
            </a:r>
          </a:p>
          <a:p>
            <a:pPr algn="ctr"/>
            <a:r>
              <a:rPr lang="en-US" altLang="zh-CN" sz="2800" b="1" dirty="0">
                <a:latin typeface="Arial" pitchFamily="34" charset="0"/>
                <a:ea typeface="Segoe UI" pitchFamily="34" charset="0"/>
                <a:cs typeface="Arial" pitchFamily="34" charset="0"/>
              </a:rPr>
              <a:t>  </a:t>
            </a:r>
            <a:r>
              <a:rPr lang="en-US" altLang="zh-CN" sz="2800" b="1" dirty="0" smtClean="0">
                <a:latin typeface="Arial" pitchFamily="34" charset="0"/>
                <a:ea typeface="Segoe UI" pitchFamily="34" charset="0"/>
                <a:cs typeface="Arial" pitchFamily="34" charset="0"/>
              </a:rPr>
              <a:t>LEDs</a:t>
            </a:r>
            <a:endParaRPr lang="zh-CN" altLang="en-US" sz="2800" b="1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3396287" y="2941208"/>
            <a:ext cx="20983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Arial" pitchFamily="34" charset="0"/>
                <a:cs typeface="Arial" pitchFamily="34" charset="0"/>
              </a:rPr>
              <a:t>Starlight</a:t>
            </a:r>
          </a:p>
          <a:p>
            <a:endParaRPr lang="ru-RU" sz="3200" dirty="0"/>
          </a:p>
        </p:txBody>
      </p:sp>
      <p:grpSp>
        <p:nvGrpSpPr>
          <p:cNvPr id="18" name="组合 34"/>
          <p:cNvGrpSpPr/>
          <p:nvPr/>
        </p:nvGrpSpPr>
        <p:grpSpPr>
          <a:xfrm flipV="1">
            <a:off x="3440817" y="3596837"/>
            <a:ext cx="712118" cy="712813"/>
            <a:chOff x="3779912" y="2139702"/>
            <a:chExt cx="936179" cy="792163"/>
          </a:xfrm>
          <a:noFill/>
        </p:grpSpPr>
        <p:pic>
          <p:nvPicPr>
            <p:cNvPr id="19" name="Picture 2" descr="C:\Users\z00995\Desktop\star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79912" y="2139702"/>
              <a:ext cx="792163" cy="792163"/>
            </a:xfrm>
            <a:prstGeom prst="rect">
              <a:avLst/>
            </a:prstGeom>
            <a:grpFill/>
          </p:spPr>
        </p:pic>
        <p:pic>
          <p:nvPicPr>
            <p:cNvPr id="20" name="Picture 2" descr="C:\Users\z00995\Desktop\star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5976" y="2571750"/>
              <a:ext cx="360115" cy="360115"/>
            </a:xfrm>
            <a:prstGeom prst="rect">
              <a:avLst/>
            </a:prstGeom>
            <a:grpFill/>
          </p:spPr>
        </p:pic>
      </p:grpSp>
      <p:sp>
        <p:nvSpPr>
          <p:cNvPr id="21" name="TextBox 20"/>
          <p:cNvSpPr txBox="1"/>
          <p:nvPr/>
        </p:nvSpPr>
        <p:spPr>
          <a:xfrm>
            <a:off x="3493616" y="4317476"/>
            <a:ext cx="18773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Интеллектуальная подсветка</a:t>
            </a:r>
          </a:p>
          <a:p>
            <a:pPr algn="ctr"/>
            <a:endParaRPr lang="ru-RU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411556" y="4791991"/>
            <a:ext cx="2025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до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30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метров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40410" y="2818097"/>
            <a:ext cx="25094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000" b="1" dirty="0" err="1" smtClean="0">
                <a:latin typeface="Arial" pitchFamily="34" charset="0"/>
                <a:cs typeface="Arial" pitchFamily="34" charset="0"/>
              </a:rPr>
              <a:t>Влагозащита</a:t>
            </a:r>
            <a:endParaRPr lang="en-US" altLang="zh-CN" sz="2000" b="1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652120" y="3114945"/>
            <a:ext cx="20162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1100" dirty="0">
                <a:latin typeface="Arial" pitchFamily="34" charset="0"/>
                <a:cs typeface="Arial" pitchFamily="34" charset="0"/>
              </a:rPr>
              <a:t>Полимерная прокладка с сложным профилем </a:t>
            </a:r>
            <a:endParaRPr lang="en-US" altLang="zh-CN" sz="1100" dirty="0">
              <a:latin typeface="Arial" pitchFamily="34" charset="0"/>
              <a:cs typeface="Arial" pitchFamily="34" charset="0"/>
            </a:endParaRPr>
          </a:p>
          <a:p>
            <a:endParaRPr lang="ru-RU" sz="1100" dirty="0"/>
          </a:p>
        </p:txBody>
      </p:sp>
      <p:grpSp>
        <p:nvGrpSpPr>
          <p:cNvPr id="25" name="组合 17"/>
          <p:cNvGrpSpPr>
            <a:grpSpLocks noChangeAspect="1"/>
          </p:cNvGrpSpPr>
          <p:nvPr/>
        </p:nvGrpSpPr>
        <p:grpSpPr>
          <a:xfrm>
            <a:off x="5466368" y="3474416"/>
            <a:ext cx="2418000" cy="1247286"/>
            <a:chOff x="395536" y="2758246"/>
            <a:chExt cx="4104485" cy="2140013"/>
          </a:xfrm>
        </p:grpSpPr>
        <p:pic>
          <p:nvPicPr>
            <p:cNvPr id="26" name="图片 1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3986"/>
            <a:stretch/>
          </p:blipFill>
          <p:spPr>
            <a:xfrm>
              <a:off x="395536" y="2758246"/>
              <a:ext cx="2088232" cy="2097013"/>
            </a:xfrm>
            <a:prstGeom prst="rect">
              <a:avLst/>
            </a:prstGeom>
          </p:spPr>
        </p:pic>
        <p:pic>
          <p:nvPicPr>
            <p:cNvPr id="27" name="Picture 3" descr="C:\Users\z00995\Desktop\IMG_8501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7" t="9051" r="28983" b="16934"/>
            <a:stretch/>
          </p:blipFill>
          <p:spPr bwMode="auto">
            <a:xfrm>
              <a:off x="2483768" y="2758246"/>
              <a:ext cx="2016253" cy="2140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9" name="Прямая соединительная линия 28"/>
          <p:cNvCxnSpPr/>
          <p:nvPr/>
        </p:nvCxnSpPr>
        <p:spPr>
          <a:xfrm>
            <a:off x="5414453" y="4721702"/>
            <a:ext cx="253536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414452" y="5000851"/>
            <a:ext cx="2535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IK 10</a:t>
            </a:r>
            <a:endParaRPr lang="ru-RU" sz="4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5434597" y="4709938"/>
            <a:ext cx="251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П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рочность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76672"/>
            <a:ext cx="3048015" cy="226975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39552" y="548680"/>
            <a:ext cx="511256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Антивандальная </a:t>
            </a:r>
            <a:r>
              <a:rPr lang="ru-RU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камера  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华文细黑" panose="02010600040101010101" pitchFamily="2" charset="-122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5282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12" y="0"/>
            <a:ext cx="1944217" cy="304820"/>
          </a:xfrm>
          <a:prstGeom prst="rect">
            <a:avLst/>
          </a:prstGeom>
        </p:spPr>
      </p:pic>
      <p:pic>
        <p:nvPicPr>
          <p:cNvPr id="6" name="Picture 2" descr="C:\Users\z00995\Desktop\IPC212X_FR.png"/>
          <p:cNvPicPr>
            <a:picLocks noChangeAspect="1" noChangeArrowheads="1"/>
          </p:cNvPicPr>
          <p:nvPr/>
        </p:nvPicPr>
        <p:blipFill>
          <a:blip r:embed="rId4" cstate="print"/>
          <a:srcRect l="20210" t="17619" r="18482" b="29924"/>
          <a:stretch>
            <a:fillRect/>
          </a:stretch>
        </p:blipFill>
        <p:spPr bwMode="auto">
          <a:xfrm>
            <a:off x="5306648" y="467740"/>
            <a:ext cx="3297800" cy="188113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83568" y="2348879"/>
            <a:ext cx="7776864" cy="33843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275856" y="2348879"/>
            <a:ext cx="0" cy="33843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012160" y="2348879"/>
            <a:ext cx="0" cy="33843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279625" y="3789040"/>
            <a:ext cx="27363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\\info-server\产品资料库\09-01-产品图片库\02-海外\01- Network Camera\UNV\2. bullet camera\IPC212X series\png\IPC212X_F.png"/>
          <p:cNvPicPr>
            <a:picLocks noChangeAspect="1" noChangeArrowheads="1"/>
          </p:cNvPicPr>
          <p:nvPr/>
        </p:nvPicPr>
        <p:blipFill>
          <a:blip r:embed="rId5" cstate="print"/>
          <a:srcRect l="36007" t="30400" r="36939" b="31800"/>
          <a:stretch>
            <a:fillRect/>
          </a:stretch>
        </p:blipFill>
        <p:spPr bwMode="auto">
          <a:xfrm>
            <a:off x="4152691" y="4823847"/>
            <a:ext cx="990171" cy="921883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3279625" y="3789040"/>
            <a:ext cx="273630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1600" b="1" dirty="0">
                <a:latin typeface="Arial" pitchFamily="34" charset="0"/>
                <a:cs typeface="Arial" pitchFamily="34" charset="0"/>
              </a:rPr>
              <a:t>ИК </a:t>
            </a:r>
            <a:r>
              <a:rPr lang="ru-RU" altLang="zh-CN" sz="1600" b="1" dirty="0" smtClean="0">
                <a:latin typeface="Arial" pitchFamily="34" charset="0"/>
                <a:cs typeface="Arial" pitchFamily="34" charset="0"/>
              </a:rPr>
              <a:t>анти-отражающее покрытие, </a:t>
            </a:r>
            <a:r>
              <a:rPr lang="ru-RU" altLang="zh-CN" sz="1600" b="1" dirty="0">
                <a:latin typeface="Arial" pitchFamily="34" charset="0"/>
                <a:cs typeface="Arial" pitchFamily="34" charset="0"/>
              </a:rPr>
              <a:t>препятствующее осаждению воды и пыли</a:t>
            </a:r>
            <a:endParaRPr lang="en-US" altLang="zh-CN" sz="1600" b="1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20" name="Picture 2" descr="C:\Users\z00995\Desktop\IMG_7910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9" t="22792" r="13124" b="34456"/>
          <a:stretch/>
        </p:blipFill>
        <p:spPr bwMode="auto">
          <a:xfrm>
            <a:off x="683568" y="4322883"/>
            <a:ext cx="2596057" cy="96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1925" y="241653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Arial" pitchFamily="34" charset="0"/>
                <a:ea typeface="Segoe UI" pitchFamily="34" charset="0"/>
                <a:cs typeface="Arial" pitchFamily="34" charset="0"/>
              </a:rPr>
              <a:t>OSRAM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1925" y="2865710"/>
            <a:ext cx="25439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Arial" pitchFamily="34" charset="0"/>
                <a:ea typeface="Segoe UI" pitchFamily="34" charset="0"/>
                <a:cs typeface="Arial" pitchFamily="34" charset="0"/>
              </a:rPr>
              <a:t>Car-grade             </a:t>
            </a:r>
          </a:p>
          <a:p>
            <a:r>
              <a:rPr lang="en-US" altLang="zh-CN" sz="3600" b="1" dirty="0">
                <a:latin typeface="Arial" pitchFamily="34" charset="0"/>
                <a:ea typeface="Segoe UI" pitchFamily="34" charset="0"/>
                <a:cs typeface="Arial" pitchFamily="34" charset="0"/>
              </a:rPr>
              <a:t>         LEDs</a:t>
            </a:r>
            <a:endParaRPr lang="zh-CN" altLang="en-US" sz="3600" b="1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3279625" y="2564904"/>
            <a:ext cx="273253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latin typeface="Arial" pitchFamily="34" charset="0"/>
                <a:cs typeface="Arial" pitchFamily="34" charset="0"/>
              </a:rPr>
              <a:t>Starlight</a:t>
            </a:r>
          </a:p>
          <a:p>
            <a:pPr algn="ctr"/>
            <a:endParaRPr lang="ru-RU" dirty="0"/>
          </a:p>
        </p:txBody>
      </p:sp>
      <p:grpSp>
        <p:nvGrpSpPr>
          <p:cNvPr id="24" name="组合 34"/>
          <p:cNvGrpSpPr/>
          <p:nvPr/>
        </p:nvGrpSpPr>
        <p:grpSpPr>
          <a:xfrm flipV="1">
            <a:off x="3356538" y="3237587"/>
            <a:ext cx="438191" cy="388770"/>
            <a:chOff x="3779912" y="2139702"/>
            <a:chExt cx="936179" cy="792163"/>
          </a:xfrm>
          <a:noFill/>
        </p:grpSpPr>
        <p:pic>
          <p:nvPicPr>
            <p:cNvPr id="25" name="Picture 2" descr="C:\Users\z00995\Desktop\star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79912" y="2139702"/>
              <a:ext cx="792163" cy="792163"/>
            </a:xfrm>
            <a:prstGeom prst="rect">
              <a:avLst/>
            </a:prstGeom>
            <a:grpFill/>
          </p:spPr>
        </p:pic>
        <p:pic>
          <p:nvPicPr>
            <p:cNvPr id="26" name="Picture 2" descr="C:\Users\z00995\Desktop\star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55976" y="2571750"/>
              <a:ext cx="360115" cy="360115"/>
            </a:xfrm>
            <a:prstGeom prst="rect">
              <a:avLst/>
            </a:prstGeom>
            <a:grpFill/>
          </p:spPr>
        </p:pic>
      </p:grpSp>
      <p:grpSp>
        <p:nvGrpSpPr>
          <p:cNvPr id="27" name="组合 34"/>
          <p:cNvGrpSpPr/>
          <p:nvPr/>
        </p:nvGrpSpPr>
        <p:grpSpPr>
          <a:xfrm flipV="1">
            <a:off x="5374055" y="2445697"/>
            <a:ext cx="438191" cy="388770"/>
            <a:chOff x="3779912" y="2139702"/>
            <a:chExt cx="936179" cy="792163"/>
          </a:xfrm>
          <a:noFill/>
        </p:grpSpPr>
        <p:pic>
          <p:nvPicPr>
            <p:cNvPr id="28" name="Picture 2" descr="C:\Users\z00995\Desktop\star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79912" y="2139702"/>
              <a:ext cx="792163" cy="792163"/>
            </a:xfrm>
            <a:prstGeom prst="rect">
              <a:avLst/>
            </a:prstGeom>
            <a:grpFill/>
          </p:spPr>
        </p:pic>
        <p:pic>
          <p:nvPicPr>
            <p:cNvPr id="29" name="Picture 2" descr="C:\Users\z00995\Desktop\star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55976" y="2571750"/>
              <a:ext cx="360115" cy="360115"/>
            </a:xfrm>
            <a:prstGeom prst="rect">
              <a:avLst/>
            </a:prstGeom>
            <a:grpFill/>
          </p:spPr>
        </p:pic>
      </p:grpSp>
      <p:grpSp>
        <p:nvGrpSpPr>
          <p:cNvPr id="30" name="组合 34"/>
          <p:cNvGrpSpPr/>
          <p:nvPr/>
        </p:nvGrpSpPr>
        <p:grpSpPr>
          <a:xfrm flipV="1">
            <a:off x="4847328" y="3088285"/>
            <a:ext cx="712118" cy="712813"/>
            <a:chOff x="3779912" y="2139702"/>
            <a:chExt cx="936179" cy="792163"/>
          </a:xfrm>
          <a:noFill/>
        </p:grpSpPr>
        <p:pic>
          <p:nvPicPr>
            <p:cNvPr id="31" name="Picture 2" descr="C:\Users\z00995\Desktop\star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79912" y="2139702"/>
              <a:ext cx="792163" cy="792163"/>
            </a:xfrm>
            <a:prstGeom prst="rect">
              <a:avLst/>
            </a:prstGeom>
            <a:grpFill/>
          </p:spPr>
        </p:pic>
        <p:pic>
          <p:nvPicPr>
            <p:cNvPr id="32" name="Picture 2" descr="C:\Users\z00995\Desktop\star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55976" y="2571750"/>
              <a:ext cx="360115" cy="360115"/>
            </a:xfrm>
            <a:prstGeom prst="rect">
              <a:avLst/>
            </a:prstGeom>
            <a:grpFill/>
          </p:spPr>
        </p:pic>
      </p:grpSp>
      <p:sp>
        <p:nvSpPr>
          <p:cNvPr id="33" name="TextBox 32"/>
          <p:cNvSpPr txBox="1"/>
          <p:nvPr/>
        </p:nvSpPr>
        <p:spPr>
          <a:xfrm>
            <a:off x="6012160" y="2255361"/>
            <a:ext cx="24445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atin typeface="Arial" pitchFamily="34" charset="0"/>
                <a:cs typeface="Arial" pitchFamily="34" charset="0"/>
              </a:rPr>
              <a:t>EMMC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12" descr="http://h.hiphotos.baidu.com/baike/c0%3Dbaike80%2C5%2C5%2C80%2C26/sign=71e557a2c91349546a13e0363727f93d/377adab44aed2e73a4ee690f8501a18b86d6277f9e2fc2b2.jpg"/>
          <p:cNvPicPr>
            <a:picLocks noChangeAspect="1" noChangeArrowheads="1"/>
          </p:cNvPicPr>
          <p:nvPr/>
        </p:nvPicPr>
        <p:blipFill>
          <a:blip r:embed="rId8" cstate="print"/>
          <a:srcRect l="12592" t="16950" r="23069" b="21797"/>
          <a:stretch>
            <a:fillRect/>
          </a:stretch>
        </p:blipFill>
        <p:spPr bwMode="auto">
          <a:xfrm>
            <a:off x="6047088" y="3592940"/>
            <a:ext cx="2413344" cy="2084252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6047088" y="2865710"/>
            <a:ext cx="24095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1600" b="1" dirty="0">
                <a:latin typeface="Arial" pitchFamily="34" charset="0"/>
                <a:cs typeface="Arial" pitchFamily="34" charset="0"/>
              </a:rPr>
              <a:t>встроенная память</a:t>
            </a:r>
          </a:p>
          <a:p>
            <a:pPr algn="ctr"/>
            <a:r>
              <a:rPr lang="ru-RU" altLang="zh-CN" sz="1600" b="1" dirty="0">
                <a:latin typeface="Arial" pitchFamily="34" charset="0"/>
                <a:cs typeface="Arial" pitchFamily="34" charset="0"/>
              </a:rPr>
              <a:t>для локальной записи</a:t>
            </a:r>
            <a:endParaRPr lang="en-US" altLang="zh-CN" sz="1600" b="1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532492" y="509737"/>
            <a:ext cx="510106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ru-RU" altLang="zh-CN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Мини-</a:t>
            </a:r>
            <a:r>
              <a:rPr lang="ru-RU" altLang="zh-CN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буллеты</a:t>
            </a:r>
            <a:r>
              <a:rPr lang="ru-RU" altLang="zh-CN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 </a:t>
            </a:r>
            <a:r>
              <a:rPr lang="ru-RU" altLang="zh-CN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с </a:t>
            </a:r>
            <a:r>
              <a:rPr lang="ru-RU" altLang="zh-CN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фиксированным объективом</a:t>
            </a:r>
            <a:endParaRPr lang="zh-CN" altLang="en-US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latin typeface="Arial" panose="020B0604020202020204" pitchFamily="34" charset="0"/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1925" y="1340734"/>
            <a:ext cx="4272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120994" y="1339314"/>
            <a:ext cx="552269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TNB-1336/2036/4036 FE (M)(S)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340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12" y="0"/>
            <a:ext cx="1944217" cy="3048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38" y="1664217"/>
            <a:ext cx="3617534" cy="235749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5536" y="476672"/>
            <a:ext cx="820303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Купольные камеры с фиксированным объективом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844824"/>
            <a:ext cx="4320480" cy="3960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>
            <a:stCxn id="7" idx="0"/>
            <a:endCxn id="7" idx="2"/>
          </p:cNvCxnSpPr>
          <p:nvPr/>
        </p:nvCxnSpPr>
        <p:spPr>
          <a:xfrm>
            <a:off x="2699792" y="1844824"/>
            <a:ext cx="0" cy="39604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stCxn id="7" idx="1"/>
            <a:endCxn id="7" idx="3"/>
          </p:cNvCxnSpPr>
          <p:nvPr/>
        </p:nvCxnSpPr>
        <p:spPr>
          <a:xfrm>
            <a:off x="539552" y="3825044"/>
            <a:ext cx="43204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11560" y="2276872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Arial" pitchFamily="34" charset="0"/>
                <a:cs typeface="Arial" pitchFamily="34" charset="0"/>
              </a:rPr>
              <a:t>IP66</a:t>
            </a:r>
            <a:endParaRPr lang="ru-RU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99792" y="4293096"/>
            <a:ext cx="2160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Arial" pitchFamily="34" charset="0"/>
                <a:cs typeface="Arial" pitchFamily="34" charset="0"/>
              </a:rPr>
              <a:t>IK 10</a:t>
            </a:r>
            <a:endParaRPr lang="ru-RU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61922" y="2373132"/>
            <a:ext cx="21602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Arial" pitchFamily="34" charset="0"/>
                <a:cs typeface="Arial" pitchFamily="34" charset="0"/>
              </a:rPr>
              <a:t>3 Axis</a:t>
            </a:r>
          </a:p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04594" y="4293096"/>
            <a:ext cx="22682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400" b="1" dirty="0">
                <a:latin typeface="Arial" pitchFamily="34" charset="0"/>
                <a:cs typeface="Arial" pitchFamily="34" charset="0"/>
              </a:rPr>
              <a:t>Встроенный микрофон</a:t>
            </a:r>
            <a:endParaRPr lang="en-US" altLang="zh-CN" sz="2400" b="1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58856" y="4021712"/>
            <a:ext cx="406189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TND</a:t>
            </a:r>
          </a:p>
          <a:p>
            <a:pPr algn="ctr"/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2028/2060/</a:t>
            </a:r>
            <a:r>
              <a:rPr lang="en-US" sz="4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FMi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739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666400"/>
          </a:xfrm>
        </p:spPr>
        <p:txBody>
          <a:bodyPr/>
          <a:lstStyle/>
          <a:p>
            <a:pPr marL="0" indent="0">
              <a:buNone/>
            </a:pPr>
            <a:r>
              <a:rPr lang="ru-RU" altLang="zh-CN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Основные особенности</a:t>
            </a:r>
            <a:endParaRPr lang="en-US" altLang="zh-CN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Arial" panose="020B0604020202020204" pitchFamily="34" charset="0"/>
              <a:ea typeface="华文细黑" panose="02010600040101010101" pitchFamily="2" charset="-122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1560" y="1196752"/>
            <a:ext cx="7920880" cy="115203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6" y="1268760"/>
            <a:ext cx="1656184" cy="100811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SMART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Функции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1760" y="120657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Автопатрулирование</a:t>
            </a:r>
            <a:r>
              <a:rPr lang="ru-RU" sz="1600" b="1" dirty="0" smtClean="0"/>
              <a:t>    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436096" y="1525434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147185" y="1196752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Интеллектуальная ИК подсветка 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11760" y="1764015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altLang="zh-CN" sz="1600" b="1" dirty="0">
                <a:latin typeface="Arial" pitchFamily="34" charset="0"/>
                <a:ea typeface="Segoe UI" pitchFamily="34" charset="0"/>
                <a:cs typeface="Arial" pitchFamily="34" charset="0"/>
              </a:rPr>
              <a:t>Пересечение линии /подсчёт посетителей/распознание лиц/вход в </a:t>
            </a:r>
            <a:r>
              <a:rPr lang="ru-RU" altLang="zh-CN" sz="1600" b="1" dirty="0" smtClean="0">
                <a:latin typeface="Arial" pitchFamily="34" charset="0"/>
                <a:ea typeface="Segoe UI" pitchFamily="34" charset="0"/>
                <a:cs typeface="Arial" pitchFamily="34" charset="0"/>
              </a:rPr>
              <a:t>зону/выход из зоны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11560" y="2348790"/>
            <a:ext cx="7954958" cy="112287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5049" y="3471664"/>
            <a:ext cx="7956716" cy="12534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32898" y="2406171"/>
            <a:ext cx="1656184" cy="100811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012370" y="2648617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Сеть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09802" y="4725144"/>
            <a:ext cx="7956716" cy="115212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55576" y="3594348"/>
            <a:ext cx="1656184" cy="100811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55576" y="3964252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Изображение</a:t>
            </a:r>
            <a:r>
              <a:rPr lang="ru-RU" sz="1600" b="1" dirty="0" smtClean="0"/>
              <a:t> </a:t>
            </a:r>
            <a:endParaRPr lang="ru-RU" sz="1600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55576" y="4797152"/>
            <a:ext cx="1656184" cy="100811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339752" y="2420888"/>
            <a:ext cx="622676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altLang="zh-CN" sz="1400" b="1" dirty="0">
                <a:latin typeface="Arial" pitchFamily="34" charset="0"/>
                <a:ea typeface="Segoe UI" pitchFamily="34" charset="0"/>
                <a:cs typeface="Arial" pitchFamily="34" charset="0"/>
              </a:rPr>
              <a:t>Питание камер по </a:t>
            </a:r>
            <a:r>
              <a:rPr lang="en-US" altLang="zh-CN" sz="1400" b="1" dirty="0" err="1">
                <a:latin typeface="Arial" pitchFamily="34" charset="0"/>
                <a:ea typeface="Segoe UI" pitchFamily="34" charset="0"/>
                <a:cs typeface="Arial" pitchFamily="34" charset="0"/>
              </a:rPr>
              <a:t>PoE</a:t>
            </a:r>
            <a:r>
              <a:rPr lang="en-US" altLang="zh-CN" sz="1400" b="1" dirty="0">
                <a:latin typeface="Arial" pitchFamily="34" charset="0"/>
                <a:ea typeface="Segoe UI" pitchFamily="34" charset="0"/>
                <a:cs typeface="Arial" pitchFamily="34" charset="0"/>
              </a:rPr>
              <a:t> </a:t>
            </a:r>
            <a:r>
              <a:rPr lang="ru-RU" altLang="zh-CN" sz="1400" b="1" dirty="0">
                <a:latin typeface="Arial" pitchFamily="34" charset="0"/>
                <a:ea typeface="Segoe UI" pitchFamily="34" charset="0"/>
                <a:cs typeface="Arial" pitchFamily="34" charset="0"/>
              </a:rPr>
              <a:t>до 300 </a:t>
            </a:r>
            <a:r>
              <a:rPr lang="ru-RU" altLang="zh-CN" sz="1400" b="1" dirty="0" smtClean="0">
                <a:latin typeface="Arial" pitchFamily="34" charset="0"/>
                <a:ea typeface="Segoe UI" pitchFamily="34" charset="0"/>
                <a:cs typeface="Arial" pitchFamily="34" charset="0"/>
              </a:rPr>
              <a:t>метров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altLang="zh-CN" sz="1400" b="1" dirty="0">
                <a:latin typeface="Arial" pitchFamily="34" charset="0"/>
                <a:ea typeface="微软雅黑" pitchFamily="34" charset="-122"/>
                <a:cs typeface="Arial" pitchFamily="34" charset="0"/>
              </a:rPr>
              <a:t>Возможность подавать питание </a:t>
            </a:r>
            <a:r>
              <a:rPr lang="ru-RU" altLang="zh-CN" sz="1400" b="1" dirty="0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12В на внешние приборы </a:t>
            </a:r>
            <a:r>
              <a:rPr lang="ru-RU" altLang="zh-CN" sz="1400" b="1" dirty="0">
                <a:latin typeface="Arial" pitchFamily="34" charset="0"/>
                <a:ea typeface="微软雅黑" pitchFamily="34" charset="-122"/>
                <a:cs typeface="Arial" pitchFamily="34" charset="0"/>
              </a:rPr>
              <a:t>от камер подключённых по </a:t>
            </a:r>
            <a:r>
              <a:rPr lang="en-US" altLang="zh-CN" sz="1400" b="1" dirty="0" err="1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PoE</a:t>
            </a:r>
            <a:endParaRPr lang="ru-RU" altLang="zh-CN" sz="1400" b="1" dirty="0" smtClean="0">
              <a:latin typeface="Arial" pitchFamily="34" charset="0"/>
              <a:ea typeface="微软雅黑" pitchFamily="34" charset="-122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altLang="zh-CN" sz="1400" b="1" dirty="0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U-Code</a:t>
            </a:r>
            <a:endParaRPr lang="zh-CN" altLang="en-US" sz="1400" b="1" dirty="0">
              <a:latin typeface="Arial" pitchFamily="34" charset="0"/>
              <a:ea typeface="微软雅黑" pitchFamily="34" charset="-122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en-US" altLang="zh-CN" sz="16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Разрешение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Ultra HD 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58251" y="3909339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Starlight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87416" y="390348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Панорама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67536" y="3533532"/>
            <a:ext cx="4176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Оптический «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Антитуман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39752" y="4274964"/>
            <a:ext cx="6048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Чёткое изображение при любых условиях эксплуатации 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2898" y="511654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Надёжность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58251" y="4797152"/>
            <a:ext cx="293382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altLang="zh-CN" sz="1400" b="1" dirty="0">
                <a:latin typeface="Arial" pitchFamily="34" charset="0"/>
                <a:ea typeface="Segoe UI" pitchFamily="34" charset="0"/>
                <a:cs typeface="Arial" pitchFamily="34" charset="0"/>
              </a:rPr>
              <a:t>Выходной контроль качества </a:t>
            </a:r>
            <a:endParaRPr lang="zh-CN" altLang="en-US" sz="1400" b="1" dirty="0">
              <a:latin typeface="Arial" pitchFamily="34" charset="0"/>
              <a:ea typeface="微软雅黑" pitchFamily="34" charset="-122"/>
              <a:cs typeface="Arial" pitchFamily="34" charset="0"/>
            </a:endParaRPr>
          </a:p>
          <a:p>
            <a:pPr marL="171450" lvl="2" indent="-171450">
              <a:buFont typeface="Wingdings" pitchFamily="2" charset="2"/>
              <a:buChar char="q"/>
            </a:pPr>
            <a:r>
              <a:rPr lang="ru-RU" altLang="zh-CN" sz="1200" b="1" dirty="0">
                <a:latin typeface="Arial" pitchFamily="34" charset="0"/>
                <a:ea typeface="Segoe UI" pitchFamily="34" charset="0"/>
                <a:cs typeface="Arial" pitchFamily="34" charset="0"/>
              </a:rPr>
              <a:t> </a:t>
            </a:r>
            <a:r>
              <a:rPr lang="ru-RU" altLang="zh-CN" sz="1400" b="1" dirty="0">
                <a:latin typeface="Arial" pitchFamily="34" charset="0"/>
                <a:ea typeface="Segoe UI" pitchFamily="34" charset="0"/>
                <a:cs typeface="Arial" pitchFamily="34" charset="0"/>
              </a:rPr>
              <a:t>Передовые и надёжные компоненты </a:t>
            </a:r>
            <a:endParaRPr lang="en-US" altLang="zh-CN" sz="1400" b="1" dirty="0">
              <a:latin typeface="Arial" pitchFamily="34" charset="0"/>
              <a:ea typeface="Segoe UI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4644008" y="4817087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altLang="zh-CN" sz="1400" b="1" dirty="0">
                <a:latin typeface="Arial" pitchFamily="34" charset="0"/>
                <a:ea typeface="Segoe UI" pitchFamily="34" charset="0"/>
                <a:cs typeface="Arial" pitchFamily="34" charset="0"/>
              </a:rPr>
              <a:t>Экстремальные температуры (-50 + 70)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49606" y="5242387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altLang="zh-CN" sz="1400" b="1" dirty="0">
                <a:latin typeface="Arial" pitchFamily="34" charset="0"/>
                <a:ea typeface="Segoe UI" pitchFamily="34" charset="0"/>
                <a:cs typeface="Arial" pitchFamily="34" charset="0"/>
              </a:rPr>
              <a:t>Ш</a:t>
            </a:r>
            <a:r>
              <a:rPr lang="ru-RU" altLang="zh-CN" sz="1400" b="1" dirty="0" smtClean="0">
                <a:latin typeface="Arial" pitchFamily="34" charset="0"/>
                <a:ea typeface="Segoe UI" pitchFamily="34" charset="0"/>
                <a:cs typeface="Arial" pitchFamily="34" charset="0"/>
              </a:rPr>
              <a:t>ирокий  </a:t>
            </a:r>
            <a:r>
              <a:rPr lang="ru-RU" altLang="zh-CN" sz="1400" b="1" dirty="0">
                <a:latin typeface="Arial" pitchFamily="34" charset="0"/>
                <a:ea typeface="Segoe UI" pitchFamily="34" charset="0"/>
                <a:cs typeface="Arial" pitchFamily="34" charset="0"/>
              </a:rPr>
              <a:t>диапазон </a:t>
            </a:r>
            <a:r>
              <a:rPr lang="ru-RU" altLang="zh-CN" sz="1400" b="1" dirty="0" smtClean="0">
                <a:latin typeface="Arial" pitchFamily="34" charset="0"/>
                <a:ea typeface="Segoe UI" pitchFamily="34" charset="0"/>
                <a:cs typeface="Arial" pitchFamily="34" charset="0"/>
              </a:rPr>
              <a:t>напряжения ±25%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18946" y="3871615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Коридор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96236" y="3909339"/>
            <a:ext cx="1692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RO</a:t>
            </a:r>
            <a:r>
              <a:rPr lang="en-US" sz="1600" b="1" dirty="0" smtClean="0">
                <a:latin typeface="Segoe UI" pitchFamily="34" charset="0"/>
                <a:cs typeface="Segoe UI" pitchFamily="34" charset="0"/>
              </a:rPr>
              <a:t>I</a:t>
            </a:r>
            <a:endParaRPr lang="ru-RU" sz="1600" b="1" dirty="0"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174" y="19812"/>
            <a:ext cx="1944217" cy="30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5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12" y="0"/>
            <a:ext cx="1944217" cy="3048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2750" y="1038163"/>
            <a:ext cx="3582161" cy="24628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353124" y="304820"/>
            <a:ext cx="9275053" cy="215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ru-RU" altLang="zh-CN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Поворотные камеры </a:t>
            </a:r>
            <a:r>
              <a:rPr lang="ru-RU" altLang="zh-CN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с фиксированным объективом</a:t>
            </a:r>
            <a:endParaRPr lang="zh-CN" alt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anose="020B0604020202020204" pitchFamily="34" charset="0"/>
              <a:ea typeface="华文细黑" panose="02010600040101010101" pitchFamily="2" charset="-122"/>
              <a:cs typeface="Arial" panose="020B0604020202020204" pitchFamily="34" charset="0"/>
            </a:endParaRPr>
          </a:p>
          <a:p>
            <a:pPr>
              <a:defRPr/>
            </a:pPr>
            <a:endParaRPr lang="zh-CN" alt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9070" y="2564904"/>
            <a:ext cx="5832648" cy="32403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>
            <a:stCxn id="7" idx="0"/>
            <a:endCxn id="7" idx="2"/>
          </p:cNvCxnSpPr>
          <p:nvPr/>
        </p:nvCxnSpPr>
        <p:spPr>
          <a:xfrm>
            <a:off x="3655394" y="2564904"/>
            <a:ext cx="0" cy="32403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stCxn id="7" idx="1"/>
            <a:endCxn id="7" idx="3"/>
          </p:cNvCxnSpPr>
          <p:nvPr/>
        </p:nvCxnSpPr>
        <p:spPr>
          <a:xfrm>
            <a:off x="739070" y="4185084"/>
            <a:ext cx="58326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55576" y="2780928"/>
            <a:ext cx="29163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3600" b="1" dirty="0" smtClean="0">
                <a:latin typeface="Arial" pitchFamily="34" charset="0"/>
                <a:cs typeface="Arial" pitchFamily="34" charset="0"/>
              </a:rPr>
              <a:t>Панорама</a:t>
            </a:r>
            <a:r>
              <a:rPr lang="en-US" altLang="zh-CN" sz="3600" b="1" dirty="0" smtClean="0">
                <a:latin typeface="Arial" pitchFamily="34" charset="0"/>
                <a:cs typeface="Arial" pitchFamily="34" charset="0"/>
              </a:rPr>
              <a:t> 250</a:t>
            </a:r>
            <a:r>
              <a:rPr lang="en-US" altLang="zh-CN" sz="3600" b="1" dirty="0">
                <a:latin typeface="Arial" pitchFamily="34" charset="0"/>
                <a:cs typeface="Arial" pitchFamily="34" charset="0"/>
              </a:rPr>
              <a:t>°</a:t>
            </a:r>
          </a:p>
          <a:p>
            <a:pPr algn="ctr"/>
            <a:endParaRPr lang="ru-RU" sz="3600" dirty="0"/>
          </a:p>
        </p:txBody>
      </p:sp>
      <p:sp>
        <p:nvSpPr>
          <p:cNvPr id="19" name="TextBox 18"/>
          <p:cNvSpPr txBox="1"/>
          <p:nvPr/>
        </p:nvSpPr>
        <p:spPr>
          <a:xfrm>
            <a:off x="3779912" y="2780928"/>
            <a:ext cx="25922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latin typeface="Arial" pitchFamily="34" charset="0"/>
                <a:cs typeface="Arial" pitchFamily="34" charset="0"/>
              </a:rPr>
              <a:t>IP66</a:t>
            </a:r>
          </a:p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772082" y="4185084"/>
            <a:ext cx="2899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>
                <a:latin typeface="Arial" pitchFamily="34" charset="0"/>
                <a:cs typeface="Arial" pitchFamily="34" charset="0"/>
              </a:rPr>
              <a:t>EMMC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6245" y="5005970"/>
            <a:ext cx="2719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Память  </a:t>
            </a:r>
            <a:r>
              <a:rPr lang="ru-RU" dirty="0">
                <a:latin typeface="Arial" pitchFamily="34" charset="0"/>
                <a:cs typeface="Arial" pitchFamily="34" charset="0"/>
              </a:rPr>
              <a:t>д</a:t>
            </a:r>
            <a:r>
              <a:rPr lang="ru-RU" altLang="zh-CN" dirty="0" smtClean="0">
                <a:latin typeface="Arial" pitchFamily="34" charset="0"/>
                <a:cs typeface="Arial" pitchFamily="34" charset="0"/>
              </a:rPr>
              <a:t>ля </a:t>
            </a:r>
            <a:r>
              <a:rPr lang="ru-RU" altLang="zh-CN" dirty="0">
                <a:latin typeface="Arial" pitchFamily="34" charset="0"/>
                <a:cs typeface="Arial" pitchFamily="34" charset="0"/>
              </a:rPr>
              <a:t>локального хранения </a:t>
            </a:r>
            <a:endParaRPr lang="en-US" altLang="zh-CN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3655394" y="4365104"/>
            <a:ext cx="28998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/>
              <a:t>400 </a:t>
            </a:r>
            <a:r>
              <a:rPr lang="ru-RU" altLang="zh-CN" sz="3600" b="1" dirty="0" err="1"/>
              <a:t>Пресетов</a:t>
            </a:r>
            <a:endParaRPr lang="en-US" altLang="zh-CN" sz="3600" b="1" dirty="0"/>
          </a:p>
          <a:p>
            <a:pPr algn="ctr"/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144134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174" y="19812"/>
            <a:ext cx="1944217" cy="3048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544" y="2708920"/>
            <a:ext cx="820891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SMART</a:t>
            </a:r>
            <a: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-функции</a:t>
            </a:r>
            <a:endParaRPr lang="ru-RU" sz="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680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476672"/>
            <a:ext cx="607035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zh-CN" sz="40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Автопатрулирование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772816"/>
            <a:ext cx="304742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8224" y="1772816"/>
            <a:ext cx="3111808" cy="176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4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03308" y="4005064"/>
            <a:ext cx="3041639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78200" y="1340768"/>
            <a:ext cx="3047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Обнаружение движения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62541" y="134076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Начало слежения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3702831" y="2674528"/>
            <a:ext cx="408544" cy="1211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4217146" y="3573016"/>
            <a:ext cx="115744" cy="42174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4615208" y="3585633"/>
            <a:ext cx="2629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Захват в кадре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 rot="10800000">
            <a:off x="3798472" y="4842868"/>
            <a:ext cx="369752" cy="12459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467544" y="4258833"/>
            <a:ext cx="3191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Сопровождение объекта в выделенной области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……………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67544" y="4258833"/>
            <a:ext cx="3191438" cy="9233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174" y="-13845"/>
            <a:ext cx="1944217" cy="3048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489" y="390825"/>
            <a:ext cx="1400262" cy="240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3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404664"/>
            <a:ext cx="44043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Smart </a:t>
            </a:r>
            <a:r>
              <a:rPr lang="ru-RU" altLang="zh-CN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ф</a:t>
            </a:r>
            <a:r>
              <a:rPr lang="ru-RU" altLang="zh-CN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ункции</a:t>
            </a:r>
            <a:endParaRPr lang="ru-RU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174" y="-13845"/>
            <a:ext cx="1944217" cy="304820"/>
          </a:xfrm>
          <a:prstGeom prst="rect">
            <a:avLst/>
          </a:prstGeom>
        </p:spPr>
      </p:pic>
      <p:pic>
        <p:nvPicPr>
          <p:cNvPr id="7" name="Picture 4" descr="C:\Users\z00995\Desktop\2.png"/>
          <p:cNvPicPr>
            <a:picLocks noChangeAspect="1" noChangeArrowheads="1"/>
          </p:cNvPicPr>
          <p:nvPr/>
        </p:nvPicPr>
        <p:blipFill>
          <a:blip r:embed="rId4" cstate="print"/>
          <a:srcRect b="13121"/>
          <a:stretch>
            <a:fillRect/>
          </a:stretch>
        </p:blipFill>
        <p:spPr bwMode="auto">
          <a:xfrm>
            <a:off x="3140223" y="1532711"/>
            <a:ext cx="2298491" cy="184786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8" name="图片 22" descr="C:\Users\w00645.OA\Desktop\场景2效果图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6004" y="1508370"/>
            <a:ext cx="2547912" cy="187220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9" name="组合 4"/>
          <p:cNvGrpSpPr/>
          <p:nvPr/>
        </p:nvGrpSpPr>
        <p:grpSpPr>
          <a:xfrm>
            <a:off x="3120693" y="3560127"/>
            <a:ext cx="2309638" cy="2018952"/>
            <a:chOff x="591526" y="2653079"/>
            <a:chExt cx="5005258" cy="2548849"/>
          </a:xfrm>
        </p:grpSpPr>
        <p:pic>
          <p:nvPicPr>
            <p:cNvPr id="10" name="Picture 5" descr="C:\Users\z00995\Desktop\3.png"/>
            <p:cNvPicPr>
              <a:picLocks noChangeAspect="1" noChangeArrowheads="1"/>
            </p:cNvPicPr>
            <p:nvPr/>
          </p:nvPicPr>
          <p:blipFill>
            <a:blip r:embed="rId6" cstate="print"/>
            <a:srcRect b="8309"/>
            <a:stretch>
              <a:fillRect/>
            </a:stretch>
          </p:blipFill>
          <p:spPr bwMode="auto">
            <a:xfrm>
              <a:off x="652020" y="2653080"/>
              <a:ext cx="4944764" cy="254884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591526" y="2653079"/>
              <a:ext cx="4674274" cy="349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Пересечение</a:t>
              </a:r>
              <a:r>
                <a:rPr lang="ru-RU" altLang="zh-CN" sz="12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altLang="zh-CN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линии</a:t>
              </a:r>
              <a:endParaRPr lang="zh-CN" alt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组合 2"/>
          <p:cNvGrpSpPr/>
          <p:nvPr/>
        </p:nvGrpSpPr>
        <p:grpSpPr>
          <a:xfrm>
            <a:off x="5836003" y="3560128"/>
            <a:ext cx="2547912" cy="2021626"/>
            <a:chOff x="-752412" y="-140645"/>
            <a:chExt cx="4893460" cy="2427733"/>
          </a:xfrm>
        </p:grpSpPr>
        <p:pic>
          <p:nvPicPr>
            <p:cNvPr id="13" name="Picture 2" descr="C:\Users\z00995\Desktop\1.png"/>
            <p:cNvPicPr>
              <a:picLocks noChangeAspect="1" noChangeArrowheads="1"/>
            </p:cNvPicPr>
            <p:nvPr/>
          </p:nvPicPr>
          <p:blipFill>
            <a:blip r:embed="rId7" cstate="print"/>
            <a:srcRect b="11758"/>
            <a:stretch>
              <a:fillRect/>
            </a:stretch>
          </p:blipFill>
          <p:spPr bwMode="auto">
            <a:xfrm>
              <a:off x="-752412" y="-140645"/>
              <a:ext cx="4893460" cy="242773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-624794" y="-117197"/>
              <a:ext cx="4638221" cy="33264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altLang="zh-CN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Распознание лиц</a:t>
              </a:r>
              <a:endParaRPr lang="zh-CN" alt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894817" y="3072801"/>
            <a:ext cx="2625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Подсчёт людей 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055442" y="3011246"/>
            <a:ext cx="23097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Вторжение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07355" y="1505695"/>
            <a:ext cx="2443882" cy="407338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组合 57"/>
          <p:cNvGrpSpPr/>
          <p:nvPr/>
        </p:nvGrpSpPr>
        <p:grpSpPr>
          <a:xfrm>
            <a:off x="704296" y="1856131"/>
            <a:ext cx="505425" cy="505425"/>
            <a:chOff x="5940152" y="2439838"/>
            <a:chExt cx="648072" cy="648072"/>
          </a:xfrm>
        </p:grpSpPr>
        <p:sp>
          <p:nvSpPr>
            <p:cNvPr id="20" name="圆角矩形 58"/>
            <p:cNvSpPr/>
            <p:nvPr/>
          </p:nvSpPr>
          <p:spPr bwMode="gray">
            <a:xfrm>
              <a:off x="5940152" y="2439838"/>
              <a:ext cx="648072" cy="648072"/>
            </a:xfrm>
            <a:prstGeom prst="roundRect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59"/>
            <p:cNvPicPr>
              <a:picLocks noChangeAspect="1"/>
            </p:cNvPicPr>
            <p:nvPr/>
          </p:nvPicPr>
          <p:blipFill>
            <a:blip r:embed="rId8" cstate="print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396" y="2505336"/>
              <a:ext cx="517075" cy="51707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2" name="TextBox 21"/>
          <p:cNvSpPr txBox="1"/>
          <p:nvPr/>
        </p:nvSpPr>
        <p:spPr>
          <a:xfrm>
            <a:off x="1211787" y="1772816"/>
            <a:ext cx="1706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b="1" dirty="0">
                <a:latin typeface="Arial" pitchFamily="34" charset="0"/>
                <a:ea typeface="Segoe UI" pitchFamily="34" charset="0"/>
                <a:cs typeface="Arial" pitchFamily="34" charset="0"/>
              </a:rPr>
              <a:t>Распознание лиц</a:t>
            </a:r>
            <a:endParaRPr lang="en-US" altLang="zh-CN" b="1" dirty="0">
              <a:latin typeface="Arial" pitchFamily="34" charset="0"/>
              <a:ea typeface="Segoe UI" pitchFamily="34" charset="0"/>
              <a:cs typeface="Arial" pitchFamily="34" charset="0"/>
            </a:endParaRPr>
          </a:p>
          <a:p>
            <a:endParaRPr lang="ru-RU" b="1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11560" y="1700808"/>
            <a:ext cx="2232248" cy="79208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组合 39"/>
          <p:cNvGrpSpPr/>
          <p:nvPr/>
        </p:nvGrpSpPr>
        <p:grpSpPr>
          <a:xfrm>
            <a:off x="704097" y="2757679"/>
            <a:ext cx="505425" cy="505425"/>
            <a:chOff x="485852" y="2391730"/>
            <a:chExt cx="505425" cy="505425"/>
          </a:xfrm>
        </p:grpSpPr>
        <p:pic>
          <p:nvPicPr>
            <p:cNvPr id="25" name="图片 4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8427" y="2485465"/>
              <a:ext cx="430246" cy="389270"/>
            </a:xfrm>
            <a:prstGeom prst="rect">
              <a:avLst/>
            </a:prstGeom>
          </p:spPr>
        </p:pic>
        <p:sp>
          <p:nvSpPr>
            <p:cNvPr id="26" name="圆角矩形 45"/>
            <p:cNvSpPr/>
            <p:nvPr/>
          </p:nvSpPr>
          <p:spPr bwMode="gray">
            <a:xfrm>
              <a:off x="485852" y="2391730"/>
              <a:ext cx="505425" cy="505425"/>
            </a:xfrm>
            <a:prstGeom prst="roundRect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Скругленный прямоугольник 26"/>
          <p:cNvSpPr/>
          <p:nvPr/>
        </p:nvSpPr>
        <p:spPr>
          <a:xfrm>
            <a:off x="611560" y="2567405"/>
            <a:ext cx="2232248" cy="88768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11560" y="3579654"/>
            <a:ext cx="2232248" cy="92946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11560" y="4570941"/>
            <a:ext cx="2232248" cy="80227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11787" y="2636912"/>
            <a:ext cx="1415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b="1" dirty="0">
                <a:latin typeface="Arial" pitchFamily="34" charset="0"/>
                <a:ea typeface="Segoe UI" pitchFamily="34" charset="0"/>
                <a:cs typeface="Arial" pitchFamily="34" charset="0"/>
              </a:rPr>
              <a:t>Подсчёт людей </a:t>
            </a:r>
            <a:endParaRPr lang="zh-CN" altLang="en-US" b="1" dirty="0">
              <a:latin typeface="Arial" pitchFamily="34" charset="0"/>
              <a:cs typeface="Arial" pitchFamily="34" charset="0"/>
            </a:endParaRP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1" name="组合 52"/>
          <p:cNvGrpSpPr/>
          <p:nvPr/>
        </p:nvGrpSpPr>
        <p:grpSpPr>
          <a:xfrm>
            <a:off x="703922" y="3790215"/>
            <a:ext cx="495746" cy="508343"/>
            <a:chOff x="7947523" y="2153460"/>
            <a:chExt cx="495746" cy="508343"/>
          </a:xfrm>
        </p:grpSpPr>
        <p:cxnSp>
          <p:nvCxnSpPr>
            <p:cNvPr id="32" name="直接连接符 53"/>
            <p:cNvCxnSpPr/>
            <p:nvPr/>
          </p:nvCxnSpPr>
          <p:spPr>
            <a:xfrm>
              <a:off x="8028384" y="2248161"/>
              <a:ext cx="376316" cy="347001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组合 82"/>
            <p:cNvGrpSpPr/>
            <p:nvPr/>
          </p:nvGrpSpPr>
          <p:grpSpPr>
            <a:xfrm>
              <a:off x="7947523" y="2153460"/>
              <a:ext cx="495746" cy="508343"/>
              <a:chOff x="7080758" y="1856173"/>
              <a:chExt cx="495746" cy="508343"/>
            </a:xfrm>
          </p:grpSpPr>
          <p:sp>
            <p:nvSpPr>
              <p:cNvPr id="34" name="圆角矩形 55"/>
              <p:cNvSpPr/>
              <p:nvPr/>
            </p:nvSpPr>
            <p:spPr bwMode="gray">
              <a:xfrm>
                <a:off x="7080758" y="1856173"/>
                <a:ext cx="495746" cy="508343"/>
              </a:xfrm>
              <a:prstGeom prst="roundRect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KSO_Shape"/>
              <p:cNvSpPr>
                <a:spLocks/>
              </p:cNvSpPr>
              <p:nvPr/>
            </p:nvSpPr>
            <p:spPr bwMode="auto">
              <a:xfrm>
                <a:off x="7119327" y="1918595"/>
                <a:ext cx="418608" cy="379280"/>
              </a:xfrm>
              <a:custGeom>
                <a:avLst/>
                <a:gdLst>
                  <a:gd name="T0" fmla="*/ 803970 w 12269552"/>
                  <a:gd name="T1" fmla="*/ 262762 h 11753851"/>
                  <a:gd name="T2" fmla="*/ 1171916 w 12269552"/>
                  <a:gd name="T3" fmla="*/ 262762 h 11753851"/>
                  <a:gd name="T4" fmla="*/ 1241319 w 12269552"/>
                  <a:gd name="T5" fmla="*/ 290855 h 11753851"/>
                  <a:gd name="T6" fmla="*/ 1475966 w 12269552"/>
                  <a:gd name="T7" fmla="*/ 525518 h 11753851"/>
                  <a:gd name="T8" fmla="*/ 1670404 w 12269552"/>
                  <a:gd name="T9" fmla="*/ 331067 h 11753851"/>
                  <a:gd name="T10" fmla="*/ 1721079 w 12269552"/>
                  <a:gd name="T11" fmla="*/ 312889 h 11753851"/>
                  <a:gd name="T12" fmla="*/ 1800397 w 12269552"/>
                  <a:gd name="T13" fmla="*/ 391661 h 11753851"/>
                  <a:gd name="T14" fmla="*/ 1782220 w 12269552"/>
                  <a:gd name="T15" fmla="*/ 441238 h 11753851"/>
                  <a:gd name="T16" fmla="*/ 1547572 w 12269552"/>
                  <a:gd name="T17" fmla="*/ 678105 h 11753851"/>
                  <a:gd name="T18" fmla="*/ 1419232 w 12269552"/>
                  <a:gd name="T19" fmla="*/ 688571 h 11753851"/>
                  <a:gd name="T20" fmla="*/ 1275469 w 12269552"/>
                  <a:gd name="T21" fmla="*/ 544247 h 11753851"/>
                  <a:gd name="T22" fmla="*/ 1050185 w 12269552"/>
                  <a:gd name="T23" fmla="*/ 804250 h 11753851"/>
                  <a:gd name="T24" fmla="*/ 1256190 w 12269552"/>
                  <a:gd name="T25" fmla="*/ 1010268 h 11753851"/>
                  <a:gd name="T26" fmla="*/ 1274918 w 12269552"/>
                  <a:gd name="T27" fmla="*/ 1130905 h 11753851"/>
                  <a:gd name="T28" fmla="*/ 1159247 w 12269552"/>
                  <a:gd name="T29" fmla="*/ 1646503 h 11753851"/>
                  <a:gd name="T30" fmla="*/ 1063405 w 12269552"/>
                  <a:gd name="T31" fmla="*/ 1724724 h 11753851"/>
                  <a:gd name="T32" fmla="*/ 965360 w 12269552"/>
                  <a:gd name="T33" fmla="*/ 1626672 h 11753851"/>
                  <a:gd name="T34" fmla="*/ 968114 w 12269552"/>
                  <a:gd name="T35" fmla="*/ 1601884 h 11753851"/>
                  <a:gd name="T36" fmla="*/ 1063405 w 12269552"/>
                  <a:gd name="T37" fmla="*/ 1179380 h 11753851"/>
                  <a:gd name="T38" fmla="*/ 828757 w 12269552"/>
                  <a:gd name="T39" fmla="*/ 951327 h 11753851"/>
                  <a:gd name="T40" fmla="*/ 627709 w 12269552"/>
                  <a:gd name="T41" fmla="*/ 1176075 h 11753851"/>
                  <a:gd name="T42" fmla="*/ 508182 w 12269552"/>
                  <a:gd name="T43" fmla="*/ 1213533 h 11753851"/>
                  <a:gd name="T44" fmla="*/ 100027 w 12269552"/>
                  <a:gd name="T45" fmla="*/ 1214084 h 11753851"/>
                  <a:gd name="T46" fmla="*/ 2533 w 12269552"/>
                  <a:gd name="T47" fmla="*/ 1137515 h 11753851"/>
                  <a:gd name="T48" fmla="*/ 75791 w 12269552"/>
                  <a:gd name="T49" fmla="*/ 1020735 h 11753851"/>
                  <a:gd name="T50" fmla="*/ 100578 w 12269552"/>
                  <a:gd name="T51" fmla="*/ 1018531 h 11753851"/>
                  <a:gd name="T52" fmla="*/ 451999 w 12269552"/>
                  <a:gd name="T53" fmla="*/ 1019633 h 11753851"/>
                  <a:gd name="T54" fmla="*/ 971969 w 12269552"/>
                  <a:gd name="T55" fmla="*/ 417001 h 11753851"/>
                  <a:gd name="T56" fmla="*/ 835918 w 12269552"/>
                  <a:gd name="T57" fmla="*/ 416450 h 11753851"/>
                  <a:gd name="T58" fmla="*/ 599617 w 12269552"/>
                  <a:gd name="T59" fmla="*/ 689122 h 11753851"/>
                  <a:gd name="T60" fmla="*/ 541231 w 12269552"/>
                  <a:gd name="T61" fmla="*/ 716664 h 11753851"/>
                  <a:gd name="T62" fmla="*/ 464667 w 12269552"/>
                  <a:gd name="T63" fmla="*/ 640647 h 11753851"/>
                  <a:gd name="T64" fmla="*/ 490556 w 12269552"/>
                  <a:gd name="T65" fmla="*/ 583358 h 11753851"/>
                  <a:gd name="T66" fmla="*/ 745033 w 12269552"/>
                  <a:gd name="T67" fmla="*/ 290304 h 11753851"/>
                  <a:gd name="T68" fmla="*/ 803970 w 12269552"/>
                  <a:gd name="T69" fmla="*/ 262762 h 11753851"/>
                  <a:gd name="T70" fmla="*/ 1357685 w 12269552"/>
                  <a:gd name="T71" fmla="*/ 0 h 11753851"/>
                  <a:gd name="T72" fmla="*/ 1509449 w 12269552"/>
                  <a:gd name="T73" fmla="*/ 151764 h 11753851"/>
                  <a:gd name="T74" fmla="*/ 1357685 w 12269552"/>
                  <a:gd name="T75" fmla="*/ 303527 h 11753851"/>
                  <a:gd name="T76" fmla="*/ 1205921 w 12269552"/>
                  <a:gd name="T77" fmla="*/ 151764 h 11753851"/>
                  <a:gd name="T78" fmla="*/ 1357685 w 12269552"/>
                  <a:gd name="T79" fmla="*/ 0 h 1175385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2269552" h="11753851">
                    <a:moveTo>
                      <a:pt x="5478990" y="1790700"/>
                    </a:moveTo>
                    <a:cubicBezTo>
                      <a:pt x="7986505" y="1790700"/>
                      <a:pt x="7986505" y="1790700"/>
                      <a:pt x="7986505" y="1790700"/>
                    </a:cubicBezTo>
                    <a:cubicBezTo>
                      <a:pt x="8170440" y="1790700"/>
                      <a:pt x="8335605" y="1862026"/>
                      <a:pt x="8459480" y="1982155"/>
                    </a:cubicBezTo>
                    <a:cubicBezTo>
                      <a:pt x="10058584" y="3581364"/>
                      <a:pt x="10058584" y="3581364"/>
                      <a:pt x="10058584" y="3581364"/>
                    </a:cubicBezTo>
                    <a:cubicBezTo>
                      <a:pt x="11383663" y="2256197"/>
                      <a:pt x="11383663" y="2256197"/>
                      <a:pt x="11383663" y="2256197"/>
                    </a:cubicBezTo>
                    <a:cubicBezTo>
                      <a:pt x="11477507" y="2177363"/>
                      <a:pt x="11597628" y="2132315"/>
                      <a:pt x="11729010" y="2132315"/>
                    </a:cubicBezTo>
                    <a:cubicBezTo>
                      <a:pt x="12029311" y="2132315"/>
                      <a:pt x="12269552" y="2372572"/>
                      <a:pt x="12269552" y="2669139"/>
                    </a:cubicBezTo>
                    <a:cubicBezTo>
                      <a:pt x="12269552" y="2796776"/>
                      <a:pt x="12220753" y="2916904"/>
                      <a:pt x="12145678" y="3007000"/>
                    </a:cubicBezTo>
                    <a:cubicBezTo>
                      <a:pt x="10546573" y="4621226"/>
                      <a:pt x="10546573" y="4621226"/>
                      <a:pt x="10546573" y="4621226"/>
                    </a:cubicBezTo>
                    <a:cubicBezTo>
                      <a:pt x="10062338" y="5105494"/>
                      <a:pt x="9671946" y="4692552"/>
                      <a:pt x="9671946" y="4692552"/>
                    </a:cubicBezTo>
                    <a:cubicBezTo>
                      <a:pt x="8692213" y="3709001"/>
                      <a:pt x="8692213" y="3709001"/>
                      <a:pt x="8692213" y="3709001"/>
                    </a:cubicBezTo>
                    <a:cubicBezTo>
                      <a:pt x="7156923" y="5480895"/>
                      <a:pt x="7156923" y="5480895"/>
                      <a:pt x="7156923" y="5480895"/>
                    </a:cubicBezTo>
                    <a:cubicBezTo>
                      <a:pt x="8560831" y="6884896"/>
                      <a:pt x="8560831" y="6884896"/>
                      <a:pt x="8560831" y="6884896"/>
                    </a:cubicBezTo>
                    <a:cubicBezTo>
                      <a:pt x="8560831" y="6884896"/>
                      <a:pt x="8857379" y="7158939"/>
                      <a:pt x="8688459" y="7707025"/>
                    </a:cubicBezTo>
                    <a:cubicBezTo>
                      <a:pt x="7900169" y="11220781"/>
                      <a:pt x="7900169" y="11220781"/>
                      <a:pt x="7900169" y="11220781"/>
                    </a:cubicBezTo>
                    <a:cubicBezTo>
                      <a:pt x="7840108" y="11524856"/>
                      <a:pt x="7569837" y="11753851"/>
                      <a:pt x="7247013" y="11753851"/>
                    </a:cubicBezTo>
                    <a:cubicBezTo>
                      <a:pt x="6879144" y="11753851"/>
                      <a:pt x="6578843" y="11453530"/>
                      <a:pt x="6578843" y="11085637"/>
                    </a:cubicBezTo>
                    <a:cubicBezTo>
                      <a:pt x="6578843" y="11025572"/>
                      <a:pt x="6586351" y="10969262"/>
                      <a:pt x="6597612" y="10916706"/>
                    </a:cubicBezTo>
                    <a:cubicBezTo>
                      <a:pt x="7247013" y="8037378"/>
                      <a:pt x="7247013" y="8037378"/>
                      <a:pt x="7247013" y="8037378"/>
                    </a:cubicBezTo>
                    <a:cubicBezTo>
                      <a:pt x="5647909" y="6483216"/>
                      <a:pt x="5647909" y="6483216"/>
                      <a:pt x="5647909" y="6483216"/>
                    </a:cubicBezTo>
                    <a:cubicBezTo>
                      <a:pt x="4277784" y="8014854"/>
                      <a:pt x="4277784" y="8014854"/>
                      <a:pt x="4277784" y="8014854"/>
                    </a:cubicBezTo>
                    <a:cubicBezTo>
                      <a:pt x="4277784" y="8014854"/>
                      <a:pt x="4056312" y="8288897"/>
                      <a:pt x="3463217" y="8270127"/>
                    </a:cubicBezTo>
                    <a:cubicBezTo>
                      <a:pt x="681676" y="8273881"/>
                      <a:pt x="681676" y="8273881"/>
                      <a:pt x="681676" y="8273881"/>
                    </a:cubicBezTo>
                    <a:cubicBezTo>
                      <a:pt x="370114" y="8277635"/>
                      <a:pt x="88581" y="8067410"/>
                      <a:pt x="17260" y="7752073"/>
                    </a:cubicBezTo>
                    <a:cubicBezTo>
                      <a:pt x="-65323" y="7391688"/>
                      <a:pt x="156149" y="7038811"/>
                      <a:pt x="516511" y="6956222"/>
                    </a:cubicBezTo>
                    <a:cubicBezTo>
                      <a:pt x="572817" y="6944960"/>
                      <a:pt x="629124" y="6941206"/>
                      <a:pt x="685430" y="6941206"/>
                    </a:cubicBezTo>
                    <a:cubicBezTo>
                      <a:pt x="3080333" y="6948714"/>
                      <a:pt x="3080333" y="6948714"/>
                      <a:pt x="3080333" y="6948714"/>
                    </a:cubicBezTo>
                    <a:cubicBezTo>
                      <a:pt x="6623888" y="2841824"/>
                      <a:pt x="6623888" y="2841824"/>
                      <a:pt x="6623888" y="2841824"/>
                    </a:cubicBezTo>
                    <a:lnTo>
                      <a:pt x="5696708" y="2838070"/>
                    </a:lnTo>
                    <a:cubicBezTo>
                      <a:pt x="4086342" y="4696306"/>
                      <a:pt x="4086342" y="4696306"/>
                      <a:pt x="4086342" y="4696306"/>
                    </a:cubicBezTo>
                    <a:cubicBezTo>
                      <a:pt x="3992498" y="4812681"/>
                      <a:pt x="3849855" y="4884007"/>
                      <a:pt x="3688443" y="4884007"/>
                    </a:cubicBezTo>
                    <a:cubicBezTo>
                      <a:pt x="3399403" y="4884007"/>
                      <a:pt x="3166669" y="4651258"/>
                      <a:pt x="3166669" y="4365953"/>
                    </a:cubicBezTo>
                    <a:cubicBezTo>
                      <a:pt x="3166669" y="4208284"/>
                      <a:pt x="3234237" y="4069386"/>
                      <a:pt x="3343097" y="3975536"/>
                    </a:cubicBezTo>
                    <a:cubicBezTo>
                      <a:pt x="5077337" y="1978401"/>
                      <a:pt x="5077337" y="1978401"/>
                      <a:pt x="5077337" y="1978401"/>
                    </a:cubicBezTo>
                    <a:cubicBezTo>
                      <a:pt x="5171181" y="1862026"/>
                      <a:pt x="5313824" y="1790700"/>
                      <a:pt x="5478990" y="1790700"/>
                    </a:cubicBezTo>
                    <a:close/>
                    <a:moveTo>
                      <a:pt x="9252509" y="0"/>
                    </a:moveTo>
                    <a:cubicBezTo>
                      <a:pt x="9823713" y="0"/>
                      <a:pt x="10286766" y="463053"/>
                      <a:pt x="10286766" y="1034257"/>
                    </a:cubicBezTo>
                    <a:cubicBezTo>
                      <a:pt x="10286766" y="1605461"/>
                      <a:pt x="9823713" y="2068514"/>
                      <a:pt x="9252509" y="2068514"/>
                    </a:cubicBezTo>
                    <a:cubicBezTo>
                      <a:pt x="8681305" y="2068514"/>
                      <a:pt x="8218252" y="1605461"/>
                      <a:pt x="8218252" y="1034257"/>
                    </a:cubicBezTo>
                    <a:cubicBezTo>
                      <a:pt x="8218252" y="463053"/>
                      <a:pt x="8681305" y="0"/>
                      <a:pt x="9252509" y="0"/>
                    </a:cubicBez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  <a:extLst/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grpSp>
        <p:nvGrpSpPr>
          <p:cNvPr id="36" name="组合 43"/>
          <p:cNvGrpSpPr/>
          <p:nvPr/>
        </p:nvGrpSpPr>
        <p:grpSpPr>
          <a:xfrm>
            <a:off x="713776" y="4717906"/>
            <a:ext cx="495746" cy="508343"/>
            <a:chOff x="467544" y="4007623"/>
            <a:chExt cx="495746" cy="508343"/>
          </a:xfrm>
        </p:grpSpPr>
        <p:sp>
          <p:nvSpPr>
            <p:cNvPr id="37" name="圆角矩形 61"/>
            <p:cNvSpPr/>
            <p:nvPr/>
          </p:nvSpPr>
          <p:spPr bwMode="gray">
            <a:xfrm>
              <a:off x="467544" y="4007623"/>
              <a:ext cx="495746" cy="508343"/>
            </a:xfrm>
            <a:prstGeom prst="roundRect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KSO_Shape"/>
            <p:cNvSpPr>
              <a:spLocks/>
            </p:cNvSpPr>
            <p:nvPr/>
          </p:nvSpPr>
          <p:spPr bwMode="auto">
            <a:xfrm>
              <a:off x="562320" y="4119975"/>
              <a:ext cx="321471" cy="293399"/>
            </a:xfrm>
            <a:custGeom>
              <a:avLst/>
              <a:gdLst>
                <a:gd name="T0" fmla="*/ 803970 w 12269552"/>
                <a:gd name="T1" fmla="*/ 262762 h 11753851"/>
                <a:gd name="T2" fmla="*/ 1171916 w 12269552"/>
                <a:gd name="T3" fmla="*/ 262762 h 11753851"/>
                <a:gd name="T4" fmla="*/ 1241319 w 12269552"/>
                <a:gd name="T5" fmla="*/ 290855 h 11753851"/>
                <a:gd name="T6" fmla="*/ 1475966 w 12269552"/>
                <a:gd name="T7" fmla="*/ 525518 h 11753851"/>
                <a:gd name="T8" fmla="*/ 1670404 w 12269552"/>
                <a:gd name="T9" fmla="*/ 331067 h 11753851"/>
                <a:gd name="T10" fmla="*/ 1721079 w 12269552"/>
                <a:gd name="T11" fmla="*/ 312889 h 11753851"/>
                <a:gd name="T12" fmla="*/ 1800397 w 12269552"/>
                <a:gd name="T13" fmla="*/ 391661 h 11753851"/>
                <a:gd name="T14" fmla="*/ 1782220 w 12269552"/>
                <a:gd name="T15" fmla="*/ 441238 h 11753851"/>
                <a:gd name="T16" fmla="*/ 1547572 w 12269552"/>
                <a:gd name="T17" fmla="*/ 678105 h 11753851"/>
                <a:gd name="T18" fmla="*/ 1419232 w 12269552"/>
                <a:gd name="T19" fmla="*/ 688571 h 11753851"/>
                <a:gd name="T20" fmla="*/ 1275469 w 12269552"/>
                <a:gd name="T21" fmla="*/ 544247 h 11753851"/>
                <a:gd name="T22" fmla="*/ 1050185 w 12269552"/>
                <a:gd name="T23" fmla="*/ 804250 h 11753851"/>
                <a:gd name="T24" fmla="*/ 1256190 w 12269552"/>
                <a:gd name="T25" fmla="*/ 1010268 h 11753851"/>
                <a:gd name="T26" fmla="*/ 1274918 w 12269552"/>
                <a:gd name="T27" fmla="*/ 1130905 h 11753851"/>
                <a:gd name="T28" fmla="*/ 1159247 w 12269552"/>
                <a:gd name="T29" fmla="*/ 1646503 h 11753851"/>
                <a:gd name="T30" fmla="*/ 1063405 w 12269552"/>
                <a:gd name="T31" fmla="*/ 1724724 h 11753851"/>
                <a:gd name="T32" fmla="*/ 965360 w 12269552"/>
                <a:gd name="T33" fmla="*/ 1626672 h 11753851"/>
                <a:gd name="T34" fmla="*/ 968114 w 12269552"/>
                <a:gd name="T35" fmla="*/ 1601884 h 11753851"/>
                <a:gd name="T36" fmla="*/ 1063405 w 12269552"/>
                <a:gd name="T37" fmla="*/ 1179380 h 11753851"/>
                <a:gd name="T38" fmla="*/ 828757 w 12269552"/>
                <a:gd name="T39" fmla="*/ 951327 h 11753851"/>
                <a:gd name="T40" fmla="*/ 627709 w 12269552"/>
                <a:gd name="T41" fmla="*/ 1176075 h 11753851"/>
                <a:gd name="T42" fmla="*/ 508182 w 12269552"/>
                <a:gd name="T43" fmla="*/ 1213533 h 11753851"/>
                <a:gd name="T44" fmla="*/ 100027 w 12269552"/>
                <a:gd name="T45" fmla="*/ 1214084 h 11753851"/>
                <a:gd name="T46" fmla="*/ 2533 w 12269552"/>
                <a:gd name="T47" fmla="*/ 1137515 h 11753851"/>
                <a:gd name="T48" fmla="*/ 75791 w 12269552"/>
                <a:gd name="T49" fmla="*/ 1020735 h 11753851"/>
                <a:gd name="T50" fmla="*/ 100578 w 12269552"/>
                <a:gd name="T51" fmla="*/ 1018531 h 11753851"/>
                <a:gd name="T52" fmla="*/ 451999 w 12269552"/>
                <a:gd name="T53" fmla="*/ 1019633 h 11753851"/>
                <a:gd name="T54" fmla="*/ 971969 w 12269552"/>
                <a:gd name="T55" fmla="*/ 417001 h 11753851"/>
                <a:gd name="T56" fmla="*/ 835918 w 12269552"/>
                <a:gd name="T57" fmla="*/ 416450 h 11753851"/>
                <a:gd name="T58" fmla="*/ 599617 w 12269552"/>
                <a:gd name="T59" fmla="*/ 689122 h 11753851"/>
                <a:gd name="T60" fmla="*/ 541231 w 12269552"/>
                <a:gd name="T61" fmla="*/ 716664 h 11753851"/>
                <a:gd name="T62" fmla="*/ 464667 w 12269552"/>
                <a:gd name="T63" fmla="*/ 640647 h 11753851"/>
                <a:gd name="T64" fmla="*/ 490556 w 12269552"/>
                <a:gd name="T65" fmla="*/ 583358 h 11753851"/>
                <a:gd name="T66" fmla="*/ 745033 w 12269552"/>
                <a:gd name="T67" fmla="*/ 290304 h 11753851"/>
                <a:gd name="T68" fmla="*/ 803970 w 12269552"/>
                <a:gd name="T69" fmla="*/ 262762 h 11753851"/>
                <a:gd name="T70" fmla="*/ 1357685 w 12269552"/>
                <a:gd name="T71" fmla="*/ 0 h 11753851"/>
                <a:gd name="T72" fmla="*/ 1509449 w 12269552"/>
                <a:gd name="T73" fmla="*/ 151764 h 11753851"/>
                <a:gd name="T74" fmla="*/ 1357685 w 12269552"/>
                <a:gd name="T75" fmla="*/ 303527 h 11753851"/>
                <a:gd name="T76" fmla="*/ 1205921 w 12269552"/>
                <a:gd name="T77" fmla="*/ 151764 h 11753851"/>
                <a:gd name="T78" fmla="*/ 1357685 w 12269552"/>
                <a:gd name="T79" fmla="*/ 0 h 1175385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2269552" h="11753851">
                  <a:moveTo>
                    <a:pt x="5478990" y="1790700"/>
                  </a:moveTo>
                  <a:cubicBezTo>
                    <a:pt x="7986505" y="1790700"/>
                    <a:pt x="7986505" y="1790700"/>
                    <a:pt x="7986505" y="1790700"/>
                  </a:cubicBezTo>
                  <a:cubicBezTo>
                    <a:pt x="8170440" y="1790700"/>
                    <a:pt x="8335605" y="1862026"/>
                    <a:pt x="8459480" y="1982155"/>
                  </a:cubicBezTo>
                  <a:cubicBezTo>
                    <a:pt x="10058584" y="3581364"/>
                    <a:pt x="10058584" y="3581364"/>
                    <a:pt x="10058584" y="3581364"/>
                  </a:cubicBezTo>
                  <a:cubicBezTo>
                    <a:pt x="11383663" y="2256197"/>
                    <a:pt x="11383663" y="2256197"/>
                    <a:pt x="11383663" y="2256197"/>
                  </a:cubicBezTo>
                  <a:cubicBezTo>
                    <a:pt x="11477507" y="2177363"/>
                    <a:pt x="11597628" y="2132315"/>
                    <a:pt x="11729010" y="2132315"/>
                  </a:cubicBezTo>
                  <a:cubicBezTo>
                    <a:pt x="12029311" y="2132315"/>
                    <a:pt x="12269552" y="2372572"/>
                    <a:pt x="12269552" y="2669139"/>
                  </a:cubicBezTo>
                  <a:cubicBezTo>
                    <a:pt x="12269552" y="2796776"/>
                    <a:pt x="12220753" y="2916904"/>
                    <a:pt x="12145678" y="3007000"/>
                  </a:cubicBezTo>
                  <a:cubicBezTo>
                    <a:pt x="10546573" y="4621226"/>
                    <a:pt x="10546573" y="4621226"/>
                    <a:pt x="10546573" y="4621226"/>
                  </a:cubicBezTo>
                  <a:cubicBezTo>
                    <a:pt x="10062338" y="5105494"/>
                    <a:pt x="9671946" y="4692552"/>
                    <a:pt x="9671946" y="4692552"/>
                  </a:cubicBezTo>
                  <a:cubicBezTo>
                    <a:pt x="8692213" y="3709001"/>
                    <a:pt x="8692213" y="3709001"/>
                    <a:pt x="8692213" y="3709001"/>
                  </a:cubicBezTo>
                  <a:cubicBezTo>
                    <a:pt x="7156923" y="5480895"/>
                    <a:pt x="7156923" y="5480895"/>
                    <a:pt x="7156923" y="5480895"/>
                  </a:cubicBezTo>
                  <a:cubicBezTo>
                    <a:pt x="8560831" y="6884896"/>
                    <a:pt x="8560831" y="6884896"/>
                    <a:pt x="8560831" y="6884896"/>
                  </a:cubicBezTo>
                  <a:cubicBezTo>
                    <a:pt x="8560831" y="6884896"/>
                    <a:pt x="8857379" y="7158939"/>
                    <a:pt x="8688459" y="7707025"/>
                  </a:cubicBezTo>
                  <a:cubicBezTo>
                    <a:pt x="7900169" y="11220781"/>
                    <a:pt x="7900169" y="11220781"/>
                    <a:pt x="7900169" y="11220781"/>
                  </a:cubicBezTo>
                  <a:cubicBezTo>
                    <a:pt x="7840108" y="11524856"/>
                    <a:pt x="7569837" y="11753851"/>
                    <a:pt x="7247013" y="11753851"/>
                  </a:cubicBezTo>
                  <a:cubicBezTo>
                    <a:pt x="6879144" y="11753851"/>
                    <a:pt x="6578843" y="11453530"/>
                    <a:pt x="6578843" y="11085637"/>
                  </a:cubicBezTo>
                  <a:cubicBezTo>
                    <a:pt x="6578843" y="11025572"/>
                    <a:pt x="6586351" y="10969262"/>
                    <a:pt x="6597612" y="10916706"/>
                  </a:cubicBezTo>
                  <a:cubicBezTo>
                    <a:pt x="7247013" y="8037378"/>
                    <a:pt x="7247013" y="8037378"/>
                    <a:pt x="7247013" y="8037378"/>
                  </a:cubicBezTo>
                  <a:cubicBezTo>
                    <a:pt x="5647909" y="6483216"/>
                    <a:pt x="5647909" y="6483216"/>
                    <a:pt x="5647909" y="6483216"/>
                  </a:cubicBezTo>
                  <a:cubicBezTo>
                    <a:pt x="4277784" y="8014854"/>
                    <a:pt x="4277784" y="8014854"/>
                    <a:pt x="4277784" y="8014854"/>
                  </a:cubicBezTo>
                  <a:cubicBezTo>
                    <a:pt x="4277784" y="8014854"/>
                    <a:pt x="4056312" y="8288897"/>
                    <a:pt x="3463217" y="8270127"/>
                  </a:cubicBezTo>
                  <a:cubicBezTo>
                    <a:pt x="681676" y="8273881"/>
                    <a:pt x="681676" y="8273881"/>
                    <a:pt x="681676" y="8273881"/>
                  </a:cubicBezTo>
                  <a:cubicBezTo>
                    <a:pt x="370114" y="8277635"/>
                    <a:pt x="88581" y="8067410"/>
                    <a:pt x="17260" y="7752073"/>
                  </a:cubicBezTo>
                  <a:cubicBezTo>
                    <a:pt x="-65323" y="7391688"/>
                    <a:pt x="156149" y="7038811"/>
                    <a:pt x="516511" y="6956222"/>
                  </a:cubicBezTo>
                  <a:cubicBezTo>
                    <a:pt x="572817" y="6944960"/>
                    <a:pt x="629124" y="6941206"/>
                    <a:pt x="685430" y="6941206"/>
                  </a:cubicBezTo>
                  <a:cubicBezTo>
                    <a:pt x="3080333" y="6948714"/>
                    <a:pt x="3080333" y="6948714"/>
                    <a:pt x="3080333" y="6948714"/>
                  </a:cubicBezTo>
                  <a:cubicBezTo>
                    <a:pt x="6623888" y="2841824"/>
                    <a:pt x="6623888" y="2841824"/>
                    <a:pt x="6623888" y="2841824"/>
                  </a:cubicBezTo>
                  <a:lnTo>
                    <a:pt x="5696708" y="2838070"/>
                  </a:lnTo>
                  <a:cubicBezTo>
                    <a:pt x="4086342" y="4696306"/>
                    <a:pt x="4086342" y="4696306"/>
                    <a:pt x="4086342" y="4696306"/>
                  </a:cubicBezTo>
                  <a:cubicBezTo>
                    <a:pt x="3992498" y="4812681"/>
                    <a:pt x="3849855" y="4884007"/>
                    <a:pt x="3688443" y="4884007"/>
                  </a:cubicBezTo>
                  <a:cubicBezTo>
                    <a:pt x="3399403" y="4884007"/>
                    <a:pt x="3166669" y="4651258"/>
                    <a:pt x="3166669" y="4365953"/>
                  </a:cubicBezTo>
                  <a:cubicBezTo>
                    <a:pt x="3166669" y="4208284"/>
                    <a:pt x="3234237" y="4069386"/>
                    <a:pt x="3343097" y="3975536"/>
                  </a:cubicBezTo>
                  <a:cubicBezTo>
                    <a:pt x="5077337" y="1978401"/>
                    <a:pt x="5077337" y="1978401"/>
                    <a:pt x="5077337" y="1978401"/>
                  </a:cubicBezTo>
                  <a:cubicBezTo>
                    <a:pt x="5171181" y="1862026"/>
                    <a:pt x="5313824" y="1790700"/>
                    <a:pt x="5478990" y="1790700"/>
                  </a:cubicBezTo>
                  <a:close/>
                  <a:moveTo>
                    <a:pt x="9252509" y="0"/>
                  </a:moveTo>
                  <a:cubicBezTo>
                    <a:pt x="9823713" y="0"/>
                    <a:pt x="10286766" y="463053"/>
                    <a:pt x="10286766" y="1034257"/>
                  </a:cubicBezTo>
                  <a:cubicBezTo>
                    <a:pt x="10286766" y="1605461"/>
                    <a:pt x="9823713" y="2068514"/>
                    <a:pt x="9252509" y="2068514"/>
                  </a:cubicBezTo>
                  <a:cubicBezTo>
                    <a:pt x="8681305" y="2068514"/>
                    <a:pt x="8218252" y="1605461"/>
                    <a:pt x="8218252" y="1034257"/>
                  </a:cubicBezTo>
                  <a:cubicBezTo>
                    <a:pt x="8218252" y="463053"/>
                    <a:pt x="8681305" y="0"/>
                    <a:pt x="9252509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xtLst/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圆角矩形 40"/>
            <p:cNvSpPr/>
            <p:nvPr/>
          </p:nvSpPr>
          <p:spPr bwMode="gray">
            <a:xfrm>
              <a:off x="539552" y="4083918"/>
              <a:ext cx="360040" cy="360040"/>
            </a:xfrm>
            <a:prstGeom prst="roundRect">
              <a:avLst/>
            </a:prstGeom>
            <a:noFill/>
            <a:ln w="19050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130024" y="3718153"/>
            <a:ext cx="167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b="1" dirty="0">
                <a:latin typeface="Arial" pitchFamily="34" charset="0"/>
                <a:ea typeface="Segoe UI" pitchFamily="34" charset="0"/>
                <a:cs typeface="Arial" pitchFamily="34" charset="0"/>
              </a:rPr>
              <a:t>Пересечение линии</a:t>
            </a:r>
            <a:endParaRPr lang="en-US" altLang="zh-CN" b="1" dirty="0">
              <a:latin typeface="Arial" pitchFamily="34" charset="0"/>
              <a:ea typeface="Segoe UI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1237223" y="4783579"/>
            <a:ext cx="1457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b="1" dirty="0">
                <a:latin typeface="Arial" pitchFamily="34" charset="0"/>
                <a:ea typeface="Segoe UI" pitchFamily="34" charset="0"/>
                <a:cs typeface="Arial" pitchFamily="34" charset="0"/>
              </a:rPr>
              <a:t>Вторжение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24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174" y="-13845"/>
            <a:ext cx="1944217" cy="3048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544" y="548680"/>
            <a:ext cx="48245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Smart </a:t>
            </a:r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запись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16874" y="1379677"/>
            <a:ext cx="2592288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75856" y="1379677"/>
            <a:ext cx="2592288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25021" y="1361675"/>
            <a:ext cx="2592288" cy="59406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16874" y="2112581"/>
            <a:ext cx="2592288" cy="367240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67924" y="2082702"/>
            <a:ext cx="2592288" cy="367240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25021" y="2132856"/>
            <a:ext cx="2592288" cy="367240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图片 7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22" y="2348880"/>
            <a:ext cx="664729" cy="464665"/>
          </a:xfrm>
          <a:prstGeom prst="rect">
            <a:avLst/>
          </a:prstGeom>
        </p:spPr>
      </p:pic>
      <p:grpSp>
        <p:nvGrpSpPr>
          <p:cNvPr id="13" name="组合 69"/>
          <p:cNvGrpSpPr/>
          <p:nvPr/>
        </p:nvGrpSpPr>
        <p:grpSpPr>
          <a:xfrm>
            <a:off x="2210042" y="2357697"/>
            <a:ext cx="735204" cy="432048"/>
            <a:chOff x="4359601" y="2260375"/>
            <a:chExt cx="735204" cy="432048"/>
          </a:xfrm>
        </p:grpSpPr>
        <p:sp>
          <p:nvSpPr>
            <p:cNvPr id="14" name="圆角矩形 70"/>
            <p:cNvSpPr/>
            <p:nvPr/>
          </p:nvSpPr>
          <p:spPr bwMode="gray">
            <a:xfrm>
              <a:off x="4359601" y="2260375"/>
              <a:ext cx="648072" cy="432048"/>
            </a:xfrm>
            <a:prstGeom prst="roundRect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59601" y="2284242"/>
              <a:ext cx="7352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595959"/>
                  </a:solidFill>
                </a:rPr>
                <a:t>0 / 1</a:t>
              </a:r>
            </a:p>
          </p:txBody>
        </p:sp>
      </p:grpSp>
      <p:pic>
        <p:nvPicPr>
          <p:cNvPr id="16" name="图片 8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88" y="3432081"/>
            <a:ext cx="734196" cy="551109"/>
          </a:xfrm>
          <a:prstGeom prst="rect">
            <a:avLst/>
          </a:prstGeom>
        </p:spPr>
      </p:pic>
      <p:grpSp>
        <p:nvGrpSpPr>
          <p:cNvPr id="17" name="组合 78"/>
          <p:cNvGrpSpPr/>
          <p:nvPr/>
        </p:nvGrpSpPr>
        <p:grpSpPr>
          <a:xfrm>
            <a:off x="2154133" y="3398326"/>
            <a:ext cx="725679" cy="578337"/>
            <a:chOff x="1910326" y="2682268"/>
            <a:chExt cx="725679" cy="578337"/>
          </a:xfrm>
        </p:grpSpPr>
        <p:sp>
          <p:nvSpPr>
            <p:cNvPr id="18" name="矩形 79"/>
            <p:cNvSpPr/>
            <p:nvPr/>
          </p:nvSpPr>
          <p:spPr bwMode="gray">
            <a:xfrm>
              <a:off x="2179557" y="3042449"/>
              <a:ext cx="452471" cy="218156"/>
            </a:xfrm>
            <a:prstGeom prst="rect">
              <a:avLst/>
            </a:prstGeom>
            <a:solidFill>
              <a:srgbClr val="595959"/>
            </a:solidFill>
            <a:ln w="9525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等腰三角形 80"/>
            <p:cNvSpPr/>
            <p:nvPr/>
          </p:nvSpPr>
          <p:spPr bwMode="gray">
            <a:xfrm>
              <a:off x="1910326" y="2882735"/>
              <a:ext cx="474485" cy="362354"/>
            </a:xfrm>
            <a:prstGeom prst="triangle">
              <a:avLst/>
            </a:prstGeom>
            <a:solidFill>
              <a:srgbClr val="595959"/>
            </a:solidFill>
            <a:ln w="9525">
              <a:solidFill>
                <a:srgbClr val="E6E6E6"/>
              </a:solidFill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81"/>
            <p:cNvSpPr/>
            <p:nvPr/>
          </p:nvSpPr>
          <p:spPr bwMode="gray">
            <a:xfrm>
              <a:off x="1910326" y="2682268"/>
              <a:ext cx="717724" cy="565226"/>
            </a:xfrm>
            <a:prstGeom prst="rect">
              <a:avLst/>
            </a:prstGeom>
            <a:noFill/>
            <a:ln w="28575">
              <a:solidFill>
                <a:srgbClr val="595959"/>
              </a:solidFill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等腰三角形 82"/>
            <p:cNvSpPr/>
            <p:nvPr/>
          </p:nvSpPr>
          <p:spPr bwMode="gray">
            <a:xfrm>
              <a:off x="2267744" y="2917194"/>
              <a:ext cx="368261" cy="125255"/>
            </a:xfrm>
            <a:prstGeom prst="triangle">
              <a:avLst/>
            </a:prstGeom>
            <a:solidFill>
              <a:srgbClr val="595959"/>
            </a:solidFill>
            <a:ln w="9525">
              <a:solidFill>
                <a:srgbClr val="595959"/>
              </a:solidFill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83"/>
            <p:cNvSpPr/>
            <p:nvPr/>
          </p:nvSpPr>
          <p:spPr bwMode="gray">
            <a:xfrm>
              <a:off x="2323061" y="2739381"/>
              <a:ext cx="103902" cy="96786"/>
            </a:xfrm>
            <a:prstGeom prst="ellipse">
              <a:avLst/>
            </a:prstGeom>
            <a:solidFill>
              <a:srgbClr val="595959"/>
            </a:solidFill>
            <a:ln w="9525">
              <a:solidFill>
                <a:srgbClr val="595959"/>
              </a:solidFill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85"/>
          <p:cNvGrpSpPr/>
          <p:nvPr/>
        </p:nvGrpSpPr>
        <p:grpSpPr>
          <a:xfrm>
            <a:off x="1400968" y="4437315"/>
            <a:ext cx="731135" cy="649047"/>
            <a:chOff x="726198" y="3534384"/>
            <a:chExt cx="731135" cy="649047"/>
          </a:xfrm>
        </p:grpSpPr>
        <p:sp>
          <p:nvSpPr>
            <p:cNvPr id="24" name="矩形 86"/>
            <p:cNvSpPr/>
            <p:nvPr/>
          </p:nvSpPr>
          <p:spPr>
            <a:xfrm>
              <a:off x="836650" y="353438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 smtClean="0">
                  <a:solidFill>
                    <a:srgbClr val="595959"/>
                  </a:solidFill>
                  <a:cs typeface="+mn-ea"/>
                  <a:sym typeface="+mn-lt"/>
                </a:rPr>
                <a:t>FTP</a:t>
              </a:r>
              <a:endParaRPr lang="zh-CN" altLang="en-US" dirty="0">
                <a:solidFill>
                  <a:srgbClr val="595959"/>
                </a:solidFill>
              </a:endParaRPr>
            </a:p>
          </p:txBody>
        </p:sp>
        <p:sp>
          <p:nvSpPr>
            <p:cNvPr id="25" name="矩形 87"/>
            <p:cNvSpPr/>
            <p:nvPr/>
          </p:nvSpPr>
          <p:spPr bwMode="gray">
            <a:xfrm>
              <a:off x="726198" y="3607664"/>
              <a:ext cx="717724" cy="565226"/>
            </a:xfrm>
            <a:prstGeom prst="rect">
              <a:avLst/>
            </a:prstGeom>
            <a:noFill/>
            <a:ln w="28575">
              <a:solidFill>
                <a:srgbClr val="595959"/>
              </a:solidFill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6" name="图片 8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752" y="3795683"/>
              <a:ext cx="414616" cy="387748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082086" y="1427875"/>
            <a:ext cx="2143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Segoe UI" pitchFamily="34" charset="0"/>
                <a:cs typeface="Segoe UI" pitchFamily="34" charset="0"/>
              </a:rPr>
              <a:t>Тревоги</a:t>
            </a:r>
            <a:endParaRPr lang="ru-RU" sz="2400" b="1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2074" y="1441232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atin typeface="Segoe UI" pitchFamily="34" charset="0"/>
                <a:ea typeface="Segoe UI" pitchFamily="34" charset="0"/>
                <a:cs typeface="Segoe UI" pitchFamily="34" charset="0"/>
                <a:sym typeface="+mn-lt"/>
              </a:rPr>
              <a:t>Поиск записи</a:t>
            </a:r>
            <a:endParaRPr lang="ru-RU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780569" y="5124246"/>
            <a:ext cx="19585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1600" dirty="0"/>
              <a:t>Загрузка на сервер</a:t>
            </a:r>
            <a:endParaRPr lang="zh-CN" altLang="en-US" sz="1600" dirty="0"/>
          </a:p>
          <a:p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652752" y="2846650"/>
            <a:ext cx="796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Email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1828919" y="2808325"/>
            <a:ext cx="13681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1600" dirty="0"/>
              <a:t>Сигнал тревоги</a:t>
            </a:r>
            <a:endParaRPr lang="zh-CN" altLang="en-US" sz="1600" dirty="0"/>
          </a:p>
          <a:p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426064" y="3914095"/>
            <a:ext cx="13120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dirty="0"/>
              <a:t>Запись видео</a:t>
            </a:r>
            <a:endParaRPr lang="zh-CN" altLang="en-US" dirty="0"/>
          </a:p>
          <a:p>
            <a:pPr algn="ctr"/>
            <a:endParaRPr lang="ru-RU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1967138" y="3983190"/>
            <a:ext cx="1142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6025020" y="1455287"/>
            <a:ext cx="2962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b="1" dirty="0">
                <a:latin typeface="Segoe UI" pitchFamily="34" charset="0"/>
                <a:ea typeface="Segoe UI" pitchFamily="34" charset="0"/>
                <a:cs typeface="Segoe UI" pitchFamily="34" charset="0"/>
                <a:sym typeface="+mn-lt"/>
              </a:rPr>
              <a:t>Запись в хранилище </a:t>
            </a:r>
            <a:endParaRPr lang="en-US" altLang="zh-CN" dirty="0">
              <a:latin typeface="Segoe UI" pitchFamily="34" charset="0"/>
              <a:ea typeface="Segoe UI" pitchFamily="34" charset="0"/>
              <a:cs typeface="Segoe UI" pitchFamily="34" charset="0"/>
              <a:sym typeface="+mn-lt"/>
            </a:endParaRPr>
          </a:p>
          <a:p>
            <a:endParaRPr lang="ru-RU" dirty="0"/>
          </a:p>
        </p:txBody>
      </p:sp>
      <p:pic>
        <p:nvPicPr>
          <p:cNvPr id="33" name="Picture 3" descr="C:\Users\z00995\Desktop\EC-1-20160325095826-4560890.jpg"/>
          <p:cNvPicPr>
            <a:picLocks noChangeAspect="1" noChangeArrowheads="1"/>
          </p:cNvPicPr>
          <p:nvPr/>
        </p:nvPicPr>
        <p:blipFill>
          <a:blip r:embed="rId7" cstate="print"/>
          <a:srcRect t="82696"/>
          <a:stretch>
            <a:fillRect/>
          </a:stretch>
        </p:blipFill>
        <p:spPr bwMode="auto">
          <a:xfrm>
            <a:off x="3358546" y="3852933"/>
            <a:ext cx="2426908" cy="236226"/>
          </a:xfrm>
          <a:prstGeom prst="rect">
            <a:avLst/>
          </a:prstGeom>
          <a:noFill/>
        </p:spPr>
      </p:pic>
      <p:grpSp>
        <p:nvGrpSpPr>
          <p:cNvPr id="34" name="组合 89"/>
          <p:cNvGrpSpPr/>
          <p:nvPr/>
        </p:nvGrpSpPr>
        <p:grpSpPr>
          <a:xfrm>
            <a:off x="3419875" y="2782385"/>
            <a:ext cx="505425" cy="505425"/>
            <a:chOff x="5940152" y="2439838"/>
            <a:chExt cx="648072" cy="648072"/>
          </a:xfrm>
        </p:grpSpPr>
        <p:sp>
          <p:nvSpPr>
            <p:cNvPr id="35" name="圆角矩形 90"/>
            <p:cNvSpPr/>
            <p:nvPr/>
          </p:nvSpPr>
          <p:spPr bwMode="gray">
            <a:xfrm>
              <a:off x="5940152" y="2439838"/>
              <a:ext cx="648072" cy="648072"/>
            </a:xfrm>
            <a:prstGeom prst="roundRect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6" name="图片 9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396" y="2505336"/>
              <a:ext cx="517075" cy="517075"/>
            </a:xfrm>
            <a:prstGeom prst="rect">
              <a:avLst/>
            </a:prstGeom>
          </p:spPr>
        </p:pic>
      </p:grpSp>
      <p:grpSp>
        <p:nvGrpSpPr>
          <p:cNvPr id="37" name="组合 48"/>
          <p:cNvGrpSpPr/>
          <p:nvPr/>
        </p:nvGrpSpPr>
        <p:grpSpPr>
          <a:xfrm>
            <a:off x="4291606" y="2763890"/>
            <a:ext cx="495746" cy="508343"/>
            <a:chOff x="467544" y="4007623"/>
            <a:chExt cx="495746" cy="508343"/>
          </a:xfrm>
        </p:grpSpPr>
        <p:sp>
          <p:nvSpPr>
            <p:cNvPr id="38" name="圆角矩形 49"/>
            <p:cNvSpPr/>
            <p:nvPr/>
          </p:nvSpPr>
          <p:spPr bwMode="gray">
            <a:xfrm>
              <a:off x="467544" y="4007623"/>
              <a:ext cx="495746" cy="508343"/>
            </a:xfrm>
            <a:prstGeom prst="roundRect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KSO_Shape"/>
            <p:cNvSpPr>
              <a:spLocks/>
            </p:cNvSpPr>
            <p:nvPr/>
          </p:nvSpPr>
          <p:spPr bwMode="auto">
            <a:xfrm>
              <a:off x="562320" y="4119975"/>
              <a:ext cx="321471" cy="293399"/>
            </a:xfrm>
            <a:custGeom>
              <a:avLst/>
              <a:gdLst>
                <a:gd name="T0" fmla="*/ 803970 w 12269552"/>
                <a:gd name="T1" fmla="*/ 262762 h 11753851"/>
                <a:gd name="T2" fmla="*/ 1171916 w 12269552"/>
                <a:gd name="T3" fmla="*/ 262762 h 11753851"/>
                <a:gd name="T4" fmla="*/ 1241319 w 12269552"/>
                <a:gd name="T5" fmla="*/ 290855 h 11753851"/>
                <a:gd name="T6" fmla="*/ 1475966 w 12269552"/>
                <a:gd name="T7" fmla="*/ 525518 h 11753851"/>
                <a:gd name="T8" fmla="*/ 1670404 w 12269552"/>
                <a:gd name="T9" fmla="*/ 331067 h 11753851"/>
                <a:gd name="T10" fmla="*/ 1721079 w 12269552"/>
                <a:gd name="T11" fmla="*/ 312889 h 11753851"/>
                <a:gd name="T12" fmla="*/ 1800397 w 12269552"/>
                <a:gd name="T13" fmla="*/ 391661 h 11753851"/>
                <a:gd name="T14" fmla="*/ 1782220 w 12269552"/>
                <a:gd name="T15" fmla="*/ 441238 h 11753851"/>
                <a:gd name="T16" fmla="*/ 1547572 w 12269552"/>
                <a:gd name="T17" fmla="*/ 678105 h 11753851"/>
                <a:gd name="T18" fmla="*/ 1419232 w 12269552"/>
                <a:gd name="T19" fmla="*/ 688571 h 11753851"/>
                <a:gd name="T20" fmla="*/ 1275469 w 12269552"/>
                <a:gd name="T21" fmla="*/ 544247 h 11753851"/>
                <a:gd name="T22" fmla="*/ 1050185 w 12269552"/>
                <a:gd name="T23" fmla="*/ 804250 h 11753851"/>
                <a:gd name="T24" fmla="*/ 1256190 w 12269552"/>
                <a:gd name="T25" fmla="*/ 1010268 h 11753851"/>
                <a:gd name="T26" fmla="*/ 1274918 w 12269552"/>
                <a:gd name="T27" fmla="*/ 1130905 h 11753851"/>
                <a:gd name="T28" fmla="*/ 1159247 w 12269552"/>
                <a:gd name="T29" fmla="*/ 1646503 h 11753851"/>
                <a:gd name="T30" fmla="*/ 1063405 w 12269552"/>
                <a:gd name="T31" fmla="*/ 1724724 h 11753851"/>
                <a:gd name="T32" fmla="*/ 965360 w 12269552"/>
                <a:gd name="T33" fmla="*/ 1626672 h 11753851"/>
                <a:gd name="T34" fmla="*/ 968114 w 12269552"/>
                <a:gd name="T35" fmla="*/ 1601884 h 11753851"/>
                <a:gd name="T36" fmla="*/ 1063405 w 12269552"/>
                <a:gd name="T37" fmla="*/ 1179380 h 11753851"/>
                <a:gd name="T38" fmla="*/ 828757 w 12269552"/>
                <a:gd name="T39" fmla="*/ 951327 h 11753851"/>
                <a:gd name="T40" fmla="*/ 627709 w 12269552"/>
                <a:gd name="T41" fmla="*/ 1176075 h 11753851"/>
                <a:gd name="T42" fmla="*/ 508182 w 12269552"/>
                <a:gd name="T43" fmla="*/ 1213533 h 11753851"/>
                <a:gd name="T44" fmla="*/ 100027 w 12269552"/>
                <a:gd name="T45" fmla="*/ 1214084 h 11753851"/>
                <a:gd name="T46" fmla="*/ 2533 w 12269552"/>
                <a:gd name="T47" fmla="*/ 1137515 h 11753851"/>
                <a:gd name="T48" fmla="*/ 75791 w 12269552"/>
                <a:gd name="T49" fmla="*/ 1020735 h 11753851"/>
                <a:gd name="T50" fmla="*/ 100578 w 12269552"/>
                <a:gd name="T51" fmla="*/ 1018531 h 11753851"/>
                <a:gd name="T52" fmla="*/ 451999 w 12269552"/>
                <a:gd name="T53" fmla="*/ 1019633 h 11753851"/>
                <a:gd name="T54" fmla="*/ 971969 w 12269552"/>
                <a:gd name="T55" fmla="*/ 417001 h 11753851"/>
                <a:gd name="T56" fmla="*/ 835918 w 12269552"/>
                <a:gd name="T57" fmla="*/ 416450 h 11753851"/>
                <a:gd name="T58" fmla="*/ 599617 w 12269552"/>
                <a:gd name="T59" fmla="*/ 689122 h 11753851"/>
                <a:gd name="T60" fmla="*/ 541231 w 12269552"/>
                <a:gd name="T61" fmla="*/ 716664 h 11753851"/>
                <a:gd name="T62" fmla="*/ 464667 w 12269552"/>
                <a:gd name="T63" fmla="*/ 640647 h 11753851"/>
                <a:gd name="T64" fmla="*/ 490556 w 12269552"/>
                <a:gd name="T65" fmla="*/ 583358 h 11753851"/>
                <a:gd name="T66" fmla="*/ 745033 w 12269552"/>
                <a:gd name="T67" fmla="*/ 290304 h 11753851"/>
                <a:gd name="T68" fmla="*/ 803970 w 12269552"/>
                <a:gd name="T69" fmla="*/ 262762 h 11753851"/>
                <a:gd name="T70" fmla="*/ 1357685 w 12269552"/>
                <a:gd name="T71" fmla="*/ 0 h 11753851"/>
                <a:gd name="T72" fmla="*/ 1509449 w 12269552"/>
                <a:gd name="T73" fmla="*/ 151764 h 11753851"/>
                <a:gd name="T74" fmla="*/ 1357685 w 12269552"/>
                <a:gd name="T75" fmla="*/ 303527 h 11753851"/>
                <a:gd name="T76" fmla="*/ 1205921 w 12269552"/>
                <a:gd name="T77" fmla="*/ 151764 h 11753851"/>
                <a:gd name="T78" fmla="*/ 1357685 w 12269552"/>
                <a:gd name="T79" fmla="*/ 0 h 1175385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2269552" h="11753851">
                  <a:moveTo>
                    <a:pt x="5478990" y="1790700"/>
                  </a:moveTo>
                  <a:cubicBezTo>
                    <a:pt x="7986505" y="1790700"/>
                    <a:pt x="7986505" y="1790700"/>
                    <a:pt x="7986505" y="1790700"/>
                  </a:cubicBezTo>
                  <a:cubicBezTo>
                    <a:pt x="8170440" y="1790700"/>
                    <a:pt x="8335605" y="1862026"/>
                    <a:pt x="8459480" y="1982155"/>
                  </a:cubicBezTo>
                  <a:cubicBezTo>
                    <a:pt x="10058584" y="3581364"/>
                    <a:pt x="10058584" y="3581364"/>
                    <a:pt x="10058584" y="3581364"/>
                  </a:cubicBezTo>
                  <a:cubicBezTo>
                    <a:pt x="11383663" y="2256197"/>
                    <a:pt x="11383663" y="2256197"/>
                    <a:pt x="11383663" y="2256197"/>
                  </a:cubicBezTo>
                  <a:cubicBezTo>
                    <a:pt x="11477507" y="2177363"/>
                    <a:pt x="11597628" y="2132315"/>
                    <a:pt x="11729010" y="2132315"/>
                  </a:cubicBezTo>
                  <a:cubicBezTo>
                    <a:pt x="12029311" y="2132315"/>
                    <a:pt x="12269552" y="2372572"/>
                    <a:pt x="12269552" y="2669139"/>
                  </a:cubicBezTo>
                  <a:cubicBezTo>
                    <a:pt x="12269552" y="2796776"/>
                    <a:pt x="12220753" y="2916904"/>
                    <a:pt x="12145678" y="3007000"/>
                  </a:cubicBezTo>
                  <a:cubicBezTo>
                    <a:pt x="10546573" y="4621226"/>
                    <a:pt x="10546573" y="4621226"/>
                    <a:pt x="10546573" y="4621226"/>
                  </a:cubicBezTo>
                  <a:cubicBezTo>
                    <a:pt x="10062338" y="5105494"/>
                    <a:pt x="9671946" y="4692552"/>
                    <a:pt x="9671946" y="4692552"/>
                  </a:cubicBezTo>
                  <a:cubicBezTo>
                    <a:pt x="8692213" y="3709001"/>
                    <a:pt x="8692213" y="3709001"/>
                    <a:pt x="8692213" y="3709001"/>
                  </a:cubicBezTo>
                  <a:cubicBezTo>
                    <a:pt x="7156923" y="5480895"/>
                    <a:pt x="7156923" y="5480895"/>
                    <a:pt x="7156923" y="5480895"/>
                  </a:cubicBezTo>
                  <a:cubicBezTo>
                    <a:pt x="8560831" y="6884896"/>
                    <a:pt x="8560831" y="6884896"/>
                    <a:pt x="8560831" y="6884896"/>
                  </a:cubicBezTo>
                  <a:cubicBezTo>
                    <a:pt x="8560831" y="6884896"/>
                    <a:pt x="8857379" y="7158939"/>
                    <a:pt x="8688459" y="7707025"/>
                  </a:cubicBezTo>
                  <a:cubicBezTo>
                    <a:pt x="7900169" y="11220781"/>
                    <a:pt x="7900169" y="11220781"/>
                    <a:pt x="7900169" y="11220781"/>
                  </a:cubicBezTo>
                  <a:cubicBezTo>
                    <a:pt x="7840108" y="11524856"/>
                    <a:pt x="7569837" y="11753851"/>
                    <a:pt x="7247013" y="11753851"/>
                  </a:cubicBezTo>
                  <a:cubicBezTo>
                    <a:pt x="6879144" y="11753851"/>
                    <a:pt x="6578843" y="11453530"/>
                    <a:pt x="6578843" y="11085637"/>
                  </a:cubicBezTo>
                  <a:cubicBezTo>
                    <a:pt x="6578843" y="11025572"/>
                    <a:pt x="6586351" y="10969262"/>
                    <a:pt x="6597612" y="10916706"/>
                  </a:cubicBezTo>
                  <a:cubicBezTo>
                    <a:pt x="7247013" y="8037378"/>
                    <a:pt x="7247013" y="8037378"/>
                    <a:pt x="7247013" y="8037378"/>
                  </a:cubicBezTo>
                  <a:cubicBezTo>
                    <a:pt x="5647909" y="6483216"/>
                    <a:pt x="5647909" y="6483216"/>
                    <a:pt x="5647909" y="6483216"/>
                  </a:cubicBezTo>
                  <a:cubicBezTo>
                    <a:pt x="4277784" y="8014854"/>
                    <a:pt x="4277784" y="8014854"/>
                    <a:pt x="4277784" y="8014854"/>
                  </a:cubicBezTo>
                  <a:cubicBezTo>
                    <a:pt x="4277784" y="8014854"/>
                    <a:pt x="4056312" y="8288897"/>
                    <a:pt x="3463217" y="8270127"/>
                  </a:cubicBezTo>
                  <a:cubicBezTo>
                    <a:pt x="681676" y="8273881"/>
                    <a:pt x="681676" y="8273881"/>
                    <a:pt x="681676" y="8273881"/>
                  </a:cubicBezTo>
                  <a:cubicBezTo>
                    <a:pt x="370114" y="8277635"/>
                    <a:pt x="88581" y="8067410"/>
                    <a:pt x="17260" y="7752073"/>
                  </a:cubicBezTo>
                  <a:cubicBezTo>
                    <a:pt x="-65323" y="7391688"/>
                    <a:pt x="156149" y="7038811"/>
                    <a:pt x="516511" y="6956222"/>
                  </a:cubicBezTo>
                  <a:cubicBezTo>
                    <a:pt x="572817" y="6944960"/>
                    <a:pt x="629124" y="6941206"/>
                    <a:pt x="685430" y="6941206"/>
                  </a:cubicBezTo>
                  <a:cubicBezTo>
                    <a:pt x="3080333" y="6948714"/>
                    <a:pt x="3080333" y="6948714"/>
                    <a:pt x="3080333" y="6948714"/>
                  </a:cubicBezTo>
                  <a:cubicBezTo>
                    <a:pt x="6623888" y="2841824"/>
                    <a:pt x="6623888" y="2841824"/>
                    <a:pt x="6623888" y="2841824"/>
                  </a:cubicBezTo>
                  <a:lnTo>
                    <a:pt x="5696708" y="2838070"/>
                  </a:lnTo>
                  <a:cubicBezTo>
                    <a:pt x="4086342" y="4696306"/>
                    <a:pt x="4086342" y="4696306"/>
                    <a:pt x="4086342" y="4696306"/>
                  </a:cubicBezTo>
                  <a:cubicBezTo>
                    <a:pt x="3992498" y="4812681"/>
                    <a:pt x="3849855" y="4884007"/>
                    <a:pt x="3688443" y="4884007"/>
                  </a:cubicBezTo>
                  <a:cubicBezTo>
                    <a:pt x="3399403" y="4884007"/>
                    <a:pt x="3166669" y="4651258"/>
                    <a:pt x="3166669" y="4365953"/>
                  </a:cubicBezTo>
                  <a:cubicBezTo>
                    <a:pt x="3166669" y="4208284"/>
                    <a:pt x="3234237" y="4069386"/>
                    <a:pt x="3343097" y="3975536"/>
                  </a:cubicBezTo>
                  <a:cubicBezTo>
                    <a:pt x="5077337" y="1978401"/>
                    <a:pt x="5077337" y="1978401"/>
                    <a:pt x="5077337" y="1978401"/>
                  </a:cubicBezTo>
                  <a:cubicBezTo>
                    <a:pt x="5171181" y="1862026"/>
                    <a:pt x="5313824" y="1790700"/>
                    <a:pt x="5478990" y="1790700"/>
                  </a:cubicBezTo>
                  <a:close/>
                  <a:moveTo>
                    <a:pt x="9252509" y="0"/>
                  </a:moveTo>
                  <a:cubicBezTo>
                    <a:pt x="9823713" y="0"/>
                    <a:pt x="10286766" y="463053"/>
                    <a:pt x="10286766" y="1034257"/>
                  </a:cubicBezTo>
                  <a:cubicBezTo>
                    <a:pt x="10286766" y="1605461"/>
                    <a:pt x="9823713" y="2068514"/>
                    <a:pt x="9252509" y="2068514"/>
                  </a:cubicBezTo>
                  <a:cubicBezTo>
                    <a:pt x="8681305" y="2068514"/>
                    <a:pt x="8218252" y="1605461"/>
                    <a:pt x="8218252" y="1034257"/>
                  </a:cubicBezTo>
                  <a:cubicBezTo>
                    <a:pt x="8218252" y="463053"/>
                    <a:pt x="8681305" y="0"/>
                    <a:pt x="9252509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xtLst/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圆角矩形 51"/>
            <p:cNvSpPr/>
            <p:nvPr/>
          </p:nvSpPr>
          <p:spPr bwMode="gray">
            <a:xfrm>
              <a:off x="539552" y="4083918"/>
              <a:ext cx="360040" cy="360040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6" name="组合 99"/>
          <p:cNvGrpSpPr/>
          <p:nvPr/>
        </p:nvGrpSpPr>
        <p:grpSpPr>
          <a:xfrm>
            <a:off x="5133522" y="2763889"/>
            <a:ext cx="495746" cy="508343"/>
            <a:chOff x="7947523" y="2153460"/>
            <a:chExt cx="495746" cy="508343"/>
          </a:xfrm>
        </p:grpSpPr>
        <p:cxnSp>
          <p:nvCxnSpPr>
            <p:cNvPr id="47" name="直接连接符 100"/>
            <p:cNvCxnSpPr/>
            <p:nvPr/>
          </p:nvCxnSpPr>
          <p:spPr>
            <a:xfrm>
              <a:off x="8028384" y="2248161"/>
              <a:ext cx="376316" cy="3470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组合 82"/>
            <p:cNvGrpSpPr/>
            <p:nvPr/>
          </p:nvGrpSpPr>
          <p:grpSpPr>
            <a:xfrm>
              <a:off x="7947523" y="2153460"/>
              <a:ext cx="495746" cy="508343"/>
              <a:chOff x="7080758" y="1856173"/>
              <a:chExt cx="495746" cy="508343"/>
            </a:xfrm>
          </p:grpSpPr>
          <p:sp>
            <p:nvSpPr>
              <p:cNvPr id="49" name="圆角矩形 102"/>
              <p:cNvSpPr/>
              <p:nvPr/>
            </p:nvSpPr>
            <p:spPr bwMode="gray">
              <a:xfrm>
                <a:off x="7080758" y="1856173"/>
                <a:ext cx="495746" cy="508343"/>
              </a:xfrm>
              <a:prstGeom prst="roundRect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KSO_Shape"/>
              <p:cNvSpPr>
                <a:spLocks/>
              </p:cNvSpPr>
              <p:nvPr/>
            </p:nvSpPr>
            <p:spPr bwMode="auto">
              <a:xfrm>
                <a:off x="7119327" y="1918595"/>
                <a:ext cx="418608" cy="379280"/>
              </a:xfrm>
              <a:custGeom>
                <a:avLst/>
                <a:gdLst>
                  <a:gd name="T0" fmla="*/ 803970 w 12269552"/>
                  <a:gd name="T1" fmla="*/ 262762 h 11753851"/>
                  <a:gd name="T2" fmla="*/ 1171916 w 12269552"/>
                  <a:gd name="T3" fmla="*/ 262762 h 11753851"/>
                  <a:gd name="T4" fmla="*/ 1241319 w 12269552"/>
                  <a:gd name="T5" fmla="*/ 290855 h 11753851"/>
                  <a:gd name="T6" fmla="*/ 1475966 w 12269552"/>
                  <a:gd name="T7" fmla="*/ 525518 h 11753851"/>
                  <a:gd name="T8" fmla="*/ 1670404 w 12269552"/>
                  <a:gd name="T9" fmla="*/ 331067 h 11753851"/>
                  <a:gd name="T10" fmla="*/ 1721079 w 12269552"/>
                  <a:gd name="T11" fmla="*/ 312889 h 11753851"/>
                  <a:gd name="T12" fmla="*/ 1800397 w 12269552"/>
                  <a:gd name="T13" fmla="*/ 391661 h 11753851"/>
                  <a:gd name="T14" fmla="*/ 1782220 w 12269552"/>
                  <a:gd name="T15" fmla="*/ 441238 h 11753851"/>
                  <a:gd name="T16" fmla="*/ 1547572 w 12269552"/>
                  <a:gd name="T17" fmla="*/ 678105 h 11753851"/>
                  <a:gd name="T18" fmla="*/ 1419232 w 12269552"/>
                  <a:gd name="T19" fmla="*/ 688571 h 11753851"/>
                  <a:gd name="T20" fmla="*/ 1275469 w 12269552"/>
                  <a:gd name="T21" fmla="*/ 544247 h 11753851"/>
                  <a:gd name="T22" fmla="*/ 1050185 w 12269552"/>
                  <a:gd name="T23" fmla="*/ 804250 h 11753851"/>
                  <a:gd name="T24" fmla="*/ 1256190 w 12269552"/>
                  <a:gd name="T25" fmla="*/ 1010268 h 11753851"/>
                  <a:gd name="T26" fmla="*/ 1274918 w 12269552"/>
                  <a:gd name="T27" fmla="*/ 1130905 h 11753851"/>
                  <a:gd name="T28" fmla="*/ 1159247 w 12269552"/>
                  <a:gd name="T29" fmla="*/ 1646503 h 11753851"/>
                  <a:gd name="T30" fmla="*/ 1063405 w 12269552"/>
                  <a:gd name="T31" fmla="*/ 1724724 h 11753851"/>
                  <a:gd name="T32" fmla="*/ 965360 w 12269552"/>
                  <a:gd name="T33" fmla="*/ 1626672 h 11753851"/>
                  <a:gd name="T34" fmla="*/ 968114 w 12269552"/>
                  <a:gd name="T35" fmla="*/ 1601884 h 11753851"/>
                  <a:gd name="T36" fmla="*/ 1063405 w 12269552"/>
                  <a:gd name="T37" fmla="*/ 1179380 h 11753851"/>
                  <a:gd name="T38" fmla="*/ 828757 w 12269552"/>
                  <a:gd name="T39" fmla="*/ 951327 h 11753851"/>
                  <a:gd name="T40" fmla="*/ 627709 w 12269552"/>
                  <a:gd name="T41" fmla="*/ 1176075 h 11753851"/>
                  <a:gd name="T42" fmla="*/ 508182 w 12269552"/>
                  <a:gd name="T43" fmla="*/ 1213533 h 11753851"/>
                  <a:gd name="T44" fmla="*/ 100027 w 12269552"/>
                  <a:gd name="T45" fmla="*/ 1214084 h 11753851"/>
                  <a:gd name="T46" fmla="*/ 2533 w 12269552"/>
                  <a:gd name="T47" fmla="*/ 1137515 h 11753851"/>
                  <a:gd name="T48" fmla="*/ 75791 w 12269552"/>
                  <a:gd name="T49" fmla="*/ 1020735 h 11753851"/>
                  <a:gd name="T50" fmla="*/ 100578 w 12269552"/>
                  <a:gd name="T51" fmla="*/ 1018531 h 11753851"/>
                  <a:gd name="T52" fmla="*/ 451999 w 12269552"/>
                  <a:gd name="T53" fmla="*/ 1019633 h 11753851"/>
                  <a:gd name="T54" fmla="*/ 971969 w 12269552"/>
                  <a:gd name="T55" fmla="*/ 417001 h 11753851"/>
                  <a:gd name="T56" fmla="*/ 835918 w 12269552"/>
                  <a:gd name="T57" fmla="*/ 416450 h 11753851"/>
                  <a:gd name="T58" fmla="*/ 599617 w 12269552"/>
                  <a:gd name="T59" fmla="*/ 689122 h 11753851"/>
                  <a:gd name="T60" fmla="*/ 541231 w 12269552"/>
                  <a:gd name="T61" fmla="*/ 716664 h 11753851"/>
                  <a:gd name="T62" fmla="*/ 464667 w 12269552"/>
                  <a:gd name="T63" fmla="*/ 640647 h 11753851"/>
                  <a:gd name="T64" fmla="*/ 490556 w 12269552"/>
                  <a:gd name="T65" fmla="*/ 583358 h 11753851"/>
                  <a:gd name="T66" fmla="*/ 745033 w 12269552"/>
                  <a:gd name="T67" fmla="*/ 290304 h 11753851"/>
                  <a:gd name="T68" fmla="*/ 803970 w 12269552"/>
                  <a:gd name="T69" fmla="*/ 262762 h 11753851"/>
                  <a:gd name="T70" fmla="*/ 1357685 w 12269552"/>
                  <a:gd name="T71" fmla="*/ 0 h 11753851"/>
                  <a:gd name="T72" fmla="*/ 1509449 w 12269552"/>
                  <a:gd name="T73" fmla="*/ 151764 h 11753851"/>
                  <a:gd name="T74" fmla="*/ 1357685 w 12269552"/>
                  <a:gd name="T75" fmla="*/ 303527 h 11753851"/>
                  <a:gd name="T76" fmla="*/ 1205921 w 12269552"/>
                  <a:gd name="T77" fmla="*/ 151764 h 11753851"/>
                  <a:gd name="T78" fmla="*/ 1357685 w 12269552"/>
                  <a:gd name="T79" fmla="*/ 0 h 1175385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2269552" h="11753851">
                    <a:moveTo>
                      <a:pt x="5478990" y="1790700"/>
                    </a:moveTo>
                    <a:cubicBezTo>
                      <a:pt x="7986505" y="1790700"/>
                      <a:pt x="7986505" y="1790700"/>
                      <a:pt x="7986505" y="1790700"/>
                    </a:cubicBezTo>
                    <a:cubicBezTo>
                      <a:pt x="8170440" y="1790700"/>
                      <a:pt x="8335605" y="1862026"/>
                      <a:pt x="8459480" y="1982155"/>
                    </a:cubicBezTo>
                    <a:cubicBezTo>
                      <a:pt x="10058584" y="3581364"/>
                      <a:pt x="10058584" y="3581364"/>
                      <a:pt x="10058584" y="3581364"/>
                    </a:cubicBezTo>
                    <a:cubicBezTo>
                      <a:pt x="11383663" y="2256197"/>
                      <a:pt x="11383663" y="2256197"/>
                      <a:pt x="11383663" y="2256197"/>
                    </a:cubicBezTo>
                    <a:cubicBezTo>
                      <a:pt x="11477507" y="2177363"/>
                      <a:pt x="11597628" y="2132315"/>
                      <a:pt x="11729010" y="2132315"/>
                    </a:cubicBezTo>
                    <a:cubicBezTo>
                      <a:pt x="12029311" y="2132315"/>
                      <a:pt x="12269552" y="2372572"/>
                      <a:pt x="12269552" y="2669139"/>
                    </a:cubicBezTo>
                    <a:cubicBezTo>
                      <a:pt x="12269552" y="2796776"/>
                      <a:pt x="12220753" y="2916904"/>
                      <a:pt x="12145678" y="3007000"/>
                    </a:cubicBezTo>
                    <a:cubicBezTo>
                      <a:pt x="10546573" y="4621226"/>
                      <a:pt x="10546573" y="4621226"/>
                      <a:pt x="10546573" y="4621226"/>
                    </a:cubicBezTo>
                    <a:cubicBezTo>
                      <a:pt x="10062338" y="5105494"/>
                      <a:pt x="9671946" y="4692552"/>
                      <a:pt x="9671946" y="4692552"/>
                    </a:cubicBezTo>
                    <a:cubicBezTo>
                      <a:pt x="8692213" y="3709001"/>
                      <a:pt x="8692213" y="3709001"/>
                      <a:pt x="8692213" y="3709001"/>
                    </a:cubicBezTo>
                    <a:cubicBezTo>
                      <a:pt x="7156923" y="5480895"/>
                      <a:pt x="7156923" y="5480895"/>
                      <a:pt x="7156923" y="5480895"/>
                    </a:cubicBezTo>
                    <a:cubicBezTo>
                      <a:pt x="8560831" y="6884896"/>
                      <a:pt x="8560831" y="6884896"/>
                      <a:pt x="8560831" y="6884896"/>
                    </a:cubicBezTo>
                    <a:cubicBezTo>
                      <a:pt x="8560831" y="6884896"/>
                      <a:pt x="8857379" y="7158939"/>
                      <a:pt x="8688459" y="7707025"/>
                    </a:cubicBezTo>
                    <a:cubicBezTo>
                      <a:pt x="7900169" y="11220781"/>
                      <a:pt x="7900169" y="11220781"/>
                      <a:pt x="7900169" y="11220781"/>
                    </a:cubicBezTo>
                    <a:cubicBezTo>
                      <a:pt x="7840108" y="11524856"/>
                      <a:pt x="7569837" y="11753851"/>
                      <a:pt x="7247013" y="11753851"/>
                    </a:cubicBezTo>
                    <a:cubicBezTo>
                      <a:pt x="6879144" y="11753851"/>
                      <a:pt x="6578843" y="11453530"/>
                      <a:pt x="6578843" y="11085637"/>
                    </a:cubicBezTo>
                    <a:cubicBezTo>
                      <a:pt x="6578843" y="11025572"/>
                      <a:pt x="6586351" y="10969262"/>
                      <a:pt x="6597612" y="10916706"/>
                    </a:cubicBezTo>
                    <a:cubicBezTo>
                      <a:pt x="7247013" y="8037378"/>
                      <a:pt x="7247013" y="8037378"/>
                      <a:pt x="7247013" y="8037378"/>
                    </a:cubicBezTo>
                    <a:cubicBezTo>
                      <a:pt x="5647909" y="6483216"/>
                      <a:pt x="5647909" y="6483216"/>
                      <a:pt x="5647909" y="6483216"/>
                    </a:cubicBezTo>
                    <a:cubicBezTo>
                      <a:pt x="4277784" y="8014854"/>
                      <a:pt x="4277784" y="8014854"/>
                      <a:pt x="4277784" y="8014854"/>
                    </a:cubicBezTo>
                    <a:cubicBezTo>
                      <a:pt x="4277784" y="8014854"/>
                      <a:pt x="4056312" y="8288897"/>
                      <a:pt x="3463217" y="8270127"/>
                    </a:cubicBezTo>
                    <a:cubicBezTo>
                      <a:pt x="681676" y="8273881"/>
                      <a:pt x="681676" y="8273881"/>
                      <a:pt x="681676" y="8273881"/>
                    </a:cubicBezTo>
                    <a:cubicBezTo>
                      <a:pt x="370114" y="8277635"/>
                      <a:pt x="88581" y="8067410"/>
                      <a:pt x="17260" y="7752073"/>
                    </a:cubicBezTo>
                    <a:cubicBezTo>
                      <a:pt x="-65323" y="7391688"/>
                      <a:pt x="156149" y="7038811"/>
                      <a:pt x="516511" y="6956222"/>
                    </a:cubicBezTo>
                    <a:cubicBezTo>
                      <a:pt x="572817" y="6944960"/>
                      <a:pt x="629124" y="6941206"/>
                      <a:pt x="685430" y="6941206"/>
                    </a:cubicBezTo>
                    <a:cubicBezTo>
                      <a:pt x="3080333" y="6948714"/>
                      <a:pt x="3080333" y="6948714"/>
                      <a:pt x="3080333" y="6948714"/>
                    </a:cubicBezTo>
                    <a:cubicBezTo>
                      <a:pt x="6623888" y="2841824"/>
                      <a:pt x="6623888" y="2841824"/>
                      <a:pt x="6623888" y="2841824"/>
                    </a:cubicBezTo>
                    <a:lnTo>
                      <a:pt x="5696708" y="2838070"/>
                    </a:lnTo>
                    <a:cubicBezTo>
                      <a:pt x="4086342" y="4696306"/>
                      <a:pt x="4086342" y="4696306"/>
                      <a:pt x="4086342" y="4696306"/>
                    </a:cubicBezTo>
                    <a:cubicBezTo>
                      <a:pt x="3992498" y="4812681"/>
                      <a:pt x="3849855" y="4884007"/>
                      <a:pt x="3688443" y="4884007"/>
                    </a:cubicBezTo>
                    <a:cubicBezTo>
                      <a:pt x="3399403" y="4884007"/>
                      <a:pt x="3166669" y="4651258"/>
                      <a:pt x="3166669" y="4365953"/>
                    </a:cubicBezTo>
                    <a:cubicBezTo>
                      <a:pt x="3166669" y="4208284"/>
                      <a:pt x="3234237" y="4069386"/>
                      <a:pt x="3343097" y="3975536"/>
                    </a:cubicBezTo>
                    <a:cubicBezTo>
                      <a:pt x="5077337" y="1978401"/>
                      <a:pt x="5077337" y="1978401"/>
                      <a:pt x="5077337" y="1978401"/>
                    </a:cubicBezTo>
                    <a:cubicBezTo>
                      <a:pt x="5171181" y="1862026"/>
                      <a:pt x="5313824" y="1790700"/>
                      <a:pt x="5478990" y="1790700"/>
                    </a:cubicBezTo>
                    <a:close/>
                    <a:moveTo>
                      <a:pt x="9252509" y="0"/>
                    </a:moveTo>
                    <a:cubicBezTo>
                      <a:pt x="9823713" y="0"/>
                      <a:pt x="10286766" y="463053"/>
                      <a:pt x="10286766" y="1034257"/>
                    </a:cubicBezTo>
                    <a:cubicBezTo>
                      <a:pt x="10286766" y="1605461"/>
                      <a:pt x="9823713" y="2068514"/>
                      <a:pt x="9252509" y="2068514"/>
                    </a:cubicBezTo>
                    <a:cubicBezTo>
                      <a:pt x="8681305" y="2068514"/>
                      <a:pt x="8218252" y="1605461"/>
                      <a:pt x="8218252" y="1034257"/>
                    </a:cubicBezTo>
                    <a:cubicBezTo>
                      <a:pt x="8218252" y="463053"/>
                      <a:pt x="8681305" y="0"/>
                      <a:pt x="9252509" y="0"/>
                    </a:cubicBez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  <a:extLst/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sp>
        <p:nvSpPr>
          <p:cNvPr id="51" name="TextBox 50"/>
          <p:cNvSpPr txBox="1"/>
          <p:nvPr/>
        </p:nvSpPr>
        <p:spPr>
          <a:xfrm>
            <a:off x="3419875" y="2276872"/>
            <a:ext cx="22093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Поиск записей по </a:t>
            </a:r>
            <a:r>
              <a:rPr lang="ru-RU" sz="1200" b="1" dirty="0" smtClean="0"/>
              <a:t>смарт-событиям</a:t>
            </a:r>
            <a:endParaRPr lang="en-US" altLang="zh-CN" sz="1200" b="1" dirty="0">
              <a:latin typeface="Segoe UI" pitchFamily="34" charset="0"/>
              <a:ea typeface="Segoe UI" pitchFamily="34" charset="0"/>
              <a:cs typeface="Segoe UI" pitchFamily="34" charset="0"/>
              <a:sym typeface="+mn-lt"/>
            </a:endParaRPr>
          </a:p>
          <a:p>
            <a:endParaRPr lang="ru-RU" dirty="0"/>
          </a:p>
        </p:txBody>
      </p:sp>
      <p:cxnSp>
        <p:nvCxnSpPr>
          <p:cNvPr id="53" name="Прямая со стрелкой 52"/>
          <p:cNvCxnSpPr>
            <a:stCxn id="35" idx="2"/>
          </p:cNvCxnSpPr>
          <p:nvPr/>
        </p:nvCxnSpPr>
        <p:spPr>
          <a:xfrm flipH="1">
            <a:off x="3672587" y="3287810"/>
            <a:ext cx="1" cy="4997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4524571" y="3287810"/>
            <a:ext cx="0" cy="4921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>
            <a:off x="5381395" y="3287810"/>
            <a:ext cx="0" cy="4921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311117" y="4124595"/>
            <a:ext cx="242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Распознание лиц</a:t>
            </a:r>
            <a:endParaRPr lang="ru-RU" sz="12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1229720" y="30155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2" name="TextBox 61"/>
          <p:cNvSpPr txBox="1"/>
          <p:nvPr/>
        </p:nvSpPr>
        <p:spPr>
          <a:xfrm>
            <a:off x="3311117" y="4437315"/>
            <a:ext cx="2495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Вход в зону/выход из зоны</a:t>
            </a:r>
            <a:endParaRPr lang="ru-RU" sz="1200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3334831" y="4753988"/>
            <a:ext cx="2379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Пересечение линии </a:t>
            </a:r>
            <a:endParaRPr lang="ru-RU" sz="1200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3470758" y="4985746"/>
            <a:ext cx="2088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Тревога</a:t>
            </a:r>
            <a:endParaRPr lang="ru-RU" sz="12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3311117" y="5262744"/>
            <a:ext cx="25542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 smtClean="0"/>
              <a:t>Детекция</a:t>
            </a:r>
            <a:r>
              <a:rPr lang="ru-RU" sz="1200" b="1" dirty="0" smtClean="0"/>
              <a:t> движения</a:t>
            </a:r>
            <a:endParaRPr lang="ru-RU" sz="1200" b="1" dirty="0"/>
          </a:p>
        </p:txBody>
      </p:sp>
      <p:pic>
        <p:nvPicPr>
          <p:cNvPr id="66" name="图片 9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450" y="3640273"/>
            <a:ext cx="697567" cy="897771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6228184" y="2357697"/>
            <a:ext cx="21602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1600" b="1" dirty="0">
                <a:latin typeface="Segoe UI" pitchFamily="34" charset="0"/>
                <a:ea typeface="Segoe UI" pitchFamily="34" charset="0"/>
                <a:cs typeface="Segoe UI" pitchFamily="34" charset="0"/>
                <a:sym typeface="+mn-lt"/>
              </a:rPr>
              <a:t>Запись </a:t>
            </a:r>
            <a:r>
              <a:rPr lang="ru-RU" altLang="zh-CN" sz="1600" b="1" dirty="0" smtClean="0">
                <a:latin typeface="Segoe UI" pitchFamily="34" charset="0"/>
                <a:ea typeface="Segoe UI" pitchFamily="34" charset="0"/>
                <a:cs typeface="Segoe UI" pitchFamily="34" charset="0"/>
                <a:sym typeface="+mn-lt"/>
              </a:rPr>
              <a:t>тревожных событий</a:t>
            </a:r>
          </a:p>
          <a:p>
            <a:pPr algn="ctr"/>
            <a:r>
              <a:rPr lang="ru-RU" altLang="zh-CN" sz="1600" b="1" dirty="0">
                <a:latin typeface="Segoe UI" pitchFamily="34" charset="0"/>
                <a:ea typeface="Segoe UI" pitchFamily="34" charset="0"/>
                <a:cs typeface="Segoe UI" pitchFamily="34" charset="0"/>
                <a:sym typeface="+mn-lt"/>
              </a:rPr>
              <a:t>н</a:t>
            </a:r>
            <a:r>
              <a:rPr lang="ru-RU" altLang="zh-CN" sz="1600" b="1" dirty="0" smtClean="0">
                <a:latin typeface="Segoe UI" pitchFamily="34" charset="0"/>
                <a:ea typeface="Segoe UI" pitchFamily="34" charset="0"/>
                <a:cs typeface="Segoe UI" pitchFamily="34" charset="0"/>
                <a:sym typeface="+mn-lt"/>
              </a:rPr>
              <a:t>а сервер</a:t>
            </a:r>
            <a:endParaRPr lang="en-US" altLang="zh-CN" sz="1600" b="1" dirty="0">
              <a:latin typeface="Segoe UI" pitchFamily="34" charset="0"/>
              <a:ea typeface="Segoe UI" pitchFamily="34" charset="0"/>
              <a:cs typeface="Segoe UI" pitchFamily="34" charset="0"/>
              <a:sym typeface="+mn-l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290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174" y="-13845"/>
            <a:ext cx="1944217" cy="3048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7544" y="440957"/>
            <a:ext cx="635604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Smart-</a:t>
            </a:r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сжатие видео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91880" y="1197329"/>
            <a:ext cx="2448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U-code)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图片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820626" y="2222515"/>
            <a:ext cx="648072" cy="9008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3344" y="2482451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трафик</a:t>
            </a:r>
            <a:endParaRPr lang="ru-RU" sz="1400" b="1" dirty="0"/>
          </a:p>
        </p:txBody>
      </p:sp>
      <p:pic>
        <p:nvPicPr>
          <p:cNvPr id="10" name="图片 5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08006" y="3390507"/>
            <a:ext cx="870796" cy="7632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18630" y="2450373"/>
            <a:ext cx="50697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atin typeface="Arial" pitchFamily="34" charset="0"/>
                <a:cs typeface="Arial" pitchFamily="34" charset="0"/>
              </a:rPr>
              <a:t>Снижение трафика на </a:t>
            </a:r>
            <a:r>
              <a:rPr lang="en-US" altLang="zh-CN" sz="2400" b="1" dirty="0">
                <a:latin typeface="Arial" pitchFamily="34" charset="0"/>
                <a:cs typeface="Arial" pitchFamily="34" charset="0"/>
              </a:rPr>
              <a:t>75%-90%</a:t>
            </a:r>
            <a:endParaRPr lang="zh-CN" altLang="en-US" sz="2400" b="1" dirty="0">
              <a:solidFill>
                <a:srgbClr val="C14849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318630" y="3645024"/>
            <a:ext cx="52858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atin typeface="Arial" pitchFamily="34" charset="0"/>
                <a:cs typeface="Arial" pitchFamily="34" charset="0"/>
              </a:rPr>
              <a:t>Снижение </a:t>
            </a:r>
            <a:r>
              <a:rPr lang="ru-RU" altLang="zh-CN" sz="2400" b="1" dirty="0" err="1" smtClean="0">
                <a:latin typeface="Arial" pitchFamily="34" charset="0"/>
                <a:cs typeface="Arial" pitchFamily="34" charset="0"/>
              </a:rPr>
              <a:t>битрейта</a:t>
            </a:r>
            <a:r>
              <a:rPr lang="ru-RU" altLang="zh-CN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zh-CN" sz="2400" b="1" dirty="0">
                <a:latin typeface="Arial" pitchFamily="34" charset="0"/>
                <a:cs typeface="Arial" pitchFamily="34" charset="0"/>
              </a:rPr>
              <a:t>на 75%-90%</a:t>
            </a:r>
            <a:endParaRPr lang="zh-CN" altLang="en-US" sz="2400" b="1" dirty="0">
              <a:solidFill>
                <a:srgbClr val="C14849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314215" y="4247287"/>
            <a:ext cx="4803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Пример на камере 2Мр</a:t>
            </a:r>
            <a:endParaRPr lang="zh-CN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835696" y="4725143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H.264: 4</a:t>
            </a:r>
            <a:r>
              <a:rPr lang="ru-RU" altLang="zh-CN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Мбит/с</a:t>
            </a:r>
            <a:endParaRPr lang="zh-CN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835696" y="5186808"/>
            <a:ext cx="177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H.265: 2</a:t>
            </a:r>
            <a:r>
              <a:rPr lang="ru-RU" altLang="zh-CN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Мбит/с</a:t>
            </a:r>
            <a:endParaRPr lang="zh-CN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3645564" y="4939740"/>
            <a:ext cx="854428" cy="4571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3670765" y="5368208"/>
            <a:ext cx="854428" cy="4571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550124" y="4800793"/>
            <a:ext cx="2432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U-Code: 0.4~1</a:t>
            </a:r>
            <a:r>
              <a:rPr lang="ru-RU" altLang="zh-CN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Мбит/с</a:t>
            </a:r>
            <a:endParaRPr lang="zh-CN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550124" y="5186808"/>
            <a:ext cx="2606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U-Code: 0.2~0.5</a:t>
            </a:r>
            <a:r>
              <a:rPr lang="ru-RU" altLang="zh-CN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Мбит/с</a:t>
            </a:r>
            <a:endParaRPr lang="zh-CN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5" name="图片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3113" y="4604125"/>
            <a:ext cx="1070340" cy="105550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Прямоугольник 26"/>
          <p:cNvSpPr/>
          <p:nvPr/>
        </p:nvSpPr>
        <p:spPr>
          <a:xfrm>
            <a:off x="6928574" y="4962599"/>
            <a:ext cx="10743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75%-90%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331640" y="4247287"/>
            <a:ext cx="7056783" cy="15579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127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174" y="7936"/>
            <a:ext cx="1944217" cy="3048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2" y="620688"/>
            <a:ext cx="5472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Smart-</a:t>
            </a:r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сжатие видео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62715" y="1347324"/>
            <a:ext cx="18646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U-code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)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926840"/>
            <a:ext cx="1152128" cy="148279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83768" y="2373704"/>
            <a:ext cx="5238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b="1" dirty="0"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75%-90% </a:t>
            </a:r>
            <a:r>
              <a:rPr lang="ru-RU" altLang="zh-CN" b="1" dirty="0"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Снижение затрат на хранения </a:t>
            </a:r>
            <a:endParaRPr lang="zh-CN" altLang="en-US" b="1" dirty="0"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63133" y="3548591"/>
            <a:ext cx="2715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zh-CN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Пример на камере 2Мр</a:t>
            </a:r>
            <a:endParaRPr lang="zh-CN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17396" y="3978566"/>
            <a:ext cx="3790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H.264: 42</a:t>
            </a:r>
            <a:r>
              <a:rPr lang="ru-RU" altLang="zh-CN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Гб</a:t>
            </a:r>
            <a:r>
              <a:rPr lang="en-US" altLang="zh-CN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ru-RU" altLang="zh-CN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день</a:t>
            </a:r>
            <a:endParaRPr lang="zh-CN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17617" y="4347898"/>
            <a:ext cx="1997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H.265: 21</a:t>
            </a:r>
            <a:r>
              <a:rPr lang="ru-RU" altLang="zh-CN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Гб</a:t>
            </a:r>
            <a:r>
              <a:rPr lang="en-US" altLang="zh-CN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ru-RU" altLang="zh-CN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День</a:t>
            </a:r>
            <a:endParaRPr lang="zh-CN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3314688" y="4163232"/>
            <a:ext cx="1473336" cy="45719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3314688" y="4532564"/>
            <a:ext cx="1473336" cy="45719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894078" y="3970258"/>
            <a:ext cx="2828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U-Code: 4.2~10.5</a:t>
            </a:r>
            <a:r>
              <a:rPr lang="ru-RU" altLang="zh-CN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Гб</a:t>
            </a:r>
            <a:r>
              <a:rPr lang="en-US" altLang="zh-CN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ru-RU" altLang="zh-CN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День</a:t>
            </a:r>
            <a:endParaRPr lang="zh-CN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94078" y="4370757"/>
            <a:ext cx="2828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U-Code: 2.1~5.25</a:t>
            </a:r>
            <a:r>
              <a:rPr lang="ru-RU" altLang="zh-CN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Гб</a:t>
            </a:r>
            <a:r>
              <a:rPr lang="en-US" altLang="zh-CN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ru-RU" altLang="zh-CN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День</a:t>
            </a:r>
            <a:endParaRPr lang="zh-CN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图片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88345" y="3863297"/>
            <a:ext cx="1070340" cy="105550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17"/>
          <p:cNvSpPr/>
          <p:nvPr/>
        </p:nvSpPr>
        <p:spPr>
          <a:xfrm>
            <a:off x="7422812" y="4237160"/>
            <a:ext cx="13976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75%-90%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3980886" y="4717230"/>
            <a:ext cx="80302" cy="43996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727029" y="5142035"/>
            <a:ext cx="1872208" cy="64807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1727029" y="5143776"/>
            <a:ext cx="1938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Экономия </a:t>
            </a:r>
            <a:r>
              <a:rPr lang="en-US" b="1" dirty="0" smtClean="0"/>
              <a:t>$ </a:t>
            </a:r>
            <a:r>
              <a:rPr lang="ru-RU" b="1" dirty="0" smtClean="0"/>
              <a:t>на </a:t>
            </a:r>
            <a:r>
              <a:rPr lang="en-US" b="1" dirty="0" smtClean="0"/>
              <a:t>HDD </a:t>
            </a:r>
            <a:r>
              <a:rPr lang="ru-RU" b="1" dirty="0" smtClean="0"/>
              <a:t>до 70 </a:t>
            </a:r>
            <a:r>
              <a:rPr lang="en-US" b="1" dirty="0" smtClean="0"/>
              <a:t>%</a:t>
            </a:r>
            <a:endParaRPr lang="ru-RU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707904" y="530120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</a:t>
            </a:r>
            <a:r>
              <a:rPr lang="ru-RU" b="1" dirty="0" smtClean="0"/>
              <a:t>ли</a:t>
            </a:r>
            <a:endParaRPr lang="ru-RU" b="1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435879" y="5141509"/>
            <a:ext cx="1872208" cy="63291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4495022" y="5196202"/>
            <a:ext cx="1753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Увеличение архива в 4 раза 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49829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1579</TotalTime>
  <Words>1170</Words>
  <Application>Microsoft Office PowerPoint</Application>
  <PresentationFormat>Экран (4:3)</PresentationFormat>
  <Paragraphs>247</Paragraphs>
  <Slides>30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Аспект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mihalchenko</dc:creator>
  <cp:lastModifiedBy>mihalchenko</cp:lastModifiedBy>
  <cp:revision>125</cp:revision>
  <dcterms:created xsi:type="dcterms:W3CDTF">2016-10-12T12:03:32Z</dcterms:created>
  <dcterms:modified xsi:type="dcterms:W3CDTF">2016-11-03T13:45:11Z</dcterms:modified>
</cp:coreProperties>
</file>