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  <p:sldMasterId id="2147483728" r:id="rId2"/>
    <p:sldMasterId id="2147483731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7" r:id="rId5"/>
    <p:sldId id="274" r:id="rId6"/>
    <p:sldId id="259" r:id="rId7"/>
    <p:sldId id="260" r:id="rId8"/>
    <p:sldId id="261" r:id="rId9"/>
    <p:sldId id="26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111"/>
    <a:srgbClr val="EAFB11"/>
    <a:srgbClr val="3853A4"/>
    <a:srgbClr val="6B79B5"/>
    <a:srgbClr val="2F68AD"/>
    <a:srgbClr val="ED1F24"/>
    <a:srgbClr val="69BD45"/>
    <a:srgbClr val="6181C2"/>
    <a:srgbClr val="6CB360"/>
    <a:srgbClr val="2F9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7" autoAdjust="0"/>
  </p:normalViewPr>
  <p:slideViewPr>
    <p:cSldViewPr snapToGrid="0">
      <p:cViewPr varScale="1">
        <p:scale>
          <a:sx n="84" d="100"/>
          <a:sy n="84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1BEE1-8C56-4313-9CF5-65BFCC71B2DF}" type="datetimeFigureOut">
              <a:rPr lang="ru-RU" smtClean="0"/>
              <a:t>05.03.2016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4C6E6-8F6A-47F2-A928-63048946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2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AC96-1A87-4DA0-BC2F-93D0E3791F20}" type="datetimeFigureOut">
              <a:rPr lang="ru-RU" smtClean="0"/>
              <a:t>05.03.2016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127A3-0AD1-47B5-B1A2-F0B79C97F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43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19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81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07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67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77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91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55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06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0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2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2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23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75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8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01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7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4.png"/>
          <p:cNvPicPr>
            <a:picLocks noChangeAspect="1"/>
          </p:cNvPicPr>
          <p:nvPr/>
        </p:nvPicPr>
        <p:blipFill>
          <a:blip r:embed="rId2" cstate="print">
            <a:lum bright="56000" contrast="14000"/>
          </a:blip>
          <a:srcRect r="32839" b="32839"/>
          <a:stretch>
            <a:fillRect/>
          </a:stretch>
        </p:blipFill>
        <p:spPr>
          <a:xfrm>
            <a:off x="2" y="1116"/>
            <a:ext cx="12191999" cy="6856884"/>
          </a:xfrm>
          <a:prstGeom prst="rect">
            <a:avLst/>
          </a:prstGeom>
        </p:spPr>
      </p:pic>
      <p:pic>
        <p:nvPicPr>
          <p:cNvPr id="14" name="그림 1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0" y="6555106"/>
            <a:ext cx="12240000" cy="314325"/>
            <a:chOff x="-19050" y="6543675"/>
            <a:chExt cx="9199090" cy="314325"/>
          </a:xfrm>
        </p:grpSpPr>
        <p:sp>
          <p:nvSpPr>
            <p:cNvPr id="16" name="직사각형 15"/>
            <p:cNvSpPr/>
            <p:nvPr/>
          </p:nvSpPr>
          <p:spPr>
            <a:xfrm>
              <a:off x="-19050" y="6543675"/>
              <a:ext cx="9199090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WiseNetⅢ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, The Wise Choice For Professionals!</a:t>
              </a:r>
            </a:p>
          </p:txBody>
        </p:sp>
        <p:pic>
          <p:nvPicPr>
            <p:cNvPr id="18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9222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1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0" y="6555106"/>
            <a:ext cx="12192000" cy="314325"/>
            <a:chOff x="-19050" y="6543675"/>
            <a:chExt cx="9163015" cy="314325"/>
          </a:xfrm>
        </p:grpSpPr>
        <p:sp>
          <p:nvSpPr>
            <p:cNvPr id="8" name="직사각형 7"/>
            <p:cNvSpPr/>
            <p:nvPr/>
          </p:nvSpPr>
          <p:spPr>
            <a:xfrm>
              <a:off x="-19050" y="6543675"/>
              <a:ext cx="9163015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</a:t>
              </a:r>
              <a:r>
                <a:rPr kumimoji="0" lang="en-US" altLang="ko-KR" sz="800" spc="-3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t</a:t>
              </a:r>
              <a:r>
                <a:rPr kumimoji="0" lang="en-US" altLang="ko-KR" sz="800" spc="-3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 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Times New Roman" pitchFamily="18" charset="0"/>
                  <a:ea typeface="삼성긴고딕 Ultralight" pitchFamily="50" charset="-127"/>
                  <a:cs typeface="Times New Roman" pitchFamily="18" charset="0"/>
                </a:rPr>
                <a:t>III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, The Wise Choice For Professionals!</a:t>
              </a:r>
            </a:p>
          </p:txBody>
        </p:sp>
        <p:pic>
          <p:nvPicPr>
            <p:cNvPr id="10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5849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2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B8EE-0763-412D-8996-BD2BCB6A2F92}" type="datetime1">
              <a:rPr lang="ru-RU" smtClean="0"/>
              <a:t>05.03.2016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B49C-C138-47D5-9C89-796DA2DF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5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5301" y="300990"/>
            <a:ext cx="1155700" cy="231140"/>
          </a:xfrm>
          <a:prstGeom prst="rect">
            <a:avLst/>
          </a:prstGeom>
        </p:spPr>
      </p:pic>
      <p:pic>
        <p:nvPicPr>
          <p:cNvPr id="7" name="그림 6" descr="14.png"/>
          <p:cNvPicPr>
            <a:picLocks noChangeAspect="1"/>
          </p:cNvPicPr>
          <p:nvPr/>
        </p:nvPicPr>
        <p:blipFill>
          <a:blip r:embed="rId3" cstate="print">
            <a:lum bright="56000" contrast="14000"/>
          </a:blip>
          <a:srcRect r="32839" b="32839"/>
          <a:stretch>
            <a:fillRect/>
          </a:stretch>
        </p:blipFill>
        <p:spPr>
          <a:xfrm>
            <a:off x="2" y="1116"/>
            <a:ext cx="12191999" cy="6856884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0" y="6555106"/>
            <a:ext cx="12192000" cy="314325"/>
            <a:chOff x="-19050" y="6543675"/>
            <a:chExt cx="9163015" cy="314325"/>
          </a:xfrm>
        </p:grpSpPr>
        <p:sp>
          <p:nvSpPr>
            <p:cNvPr id="13" name="직사각형 12"/>
            <p:cNvSpPr/>
            <p:nvPr/>
          </p:nvSpPr>
          <p:spPr>
            <a:xfrm>
              <a:off x="-19050" y="6543675"/>
              <a:ext cx="9163015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</a:t>
              </a:r>
              <a:r>
                <a:rPr kumimoji="0" lang="en-US" altLang="ko-KR" sz="800" spc="-3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t</a:t>
              </a:r>
              <a:r>
                <a:rPr kumimoji="0" lang="en-US" altLang="ko-KR" sz="800" spc="-3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 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Times New Roman" pitchFamily="18" charset="0"/>
                  <a:ea typeface="삼성긴고딕 Ultralight" pitchFamily="50" charset="-127"/>
                  <a:cs typeface="Times New Roman" pitchFamily="18" charset="0"/>
                </a:rPr>
                <a:t>III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, The Wise Choice For Professionals!</a:t>
              </a:r>
            </a:p>
          </p:txBody>
        </p:sp>
        <p:pic>
          <p:nvPicPr>
            <p:cNvPr id="15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7019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61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B783-5771-4C40-B9A6-27767BB38006}" type="datetime1">
              <a:rPr lang="ru-RU" smtClean="0"/>
              <a:t>05.03.2016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B49C-C138-47D5-9C89-796DA2DF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94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4.png"/>
          <p:cNvPicPr>
            <a:picLocks noChangeAspect="1"/>
          </p:cNvPicPr>
          <p:nvPr/>
        </p:nvPicPr>
        <p:blipFill>
          <a:blip r:embed="rId2" cstate="print">
            <a:lum bright="56000" contrast="14000"/>
          </a:blip>
          <a:srcRect r="32839" b="32839"/>
          <a:stretch>
            <a:fillRect/>
          </a:stretch>
        </p:blipFill>
        <p:spPr>
          <a:xfrm>
            <a:off x="2" y="1116"/>
            <a:ext cx="12191999" cy="6856884"/>
          </a:xfrm>
          <a:prstGeom prst="rect">
            <a:avLst/>
          </a:prstGeom>
        </p:spPr>
      </p:pic>
      <p:pic>
        <p:nvPicPr>
          <p:cNvPr id="14" name="그림 1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0" y="6555106"/>
            <a:ext cx="12192000" cy="314325"/>
            <a:chOff x="-19050" y="6543675"/>
            <a:chExt cx="9163015" cy="314325"/>
          </a:xfrm>
        </p:grpSpPr>
        <p:sp>
          <p:nvSpPr>
            <p:cNvPr id="9" name="직사각형 8"/>
            <p:cNvSpPr/>
            <p:nvPr/>
          </p:nvSpPr>
          <p:spPr>
            <a:xfrm>
              <a:off x="-19050" y="6543675"/>
              <a:ext cx="9163015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</a:t>
              </a:r>
              <a:r>
                <a:rPr kumimoji="0" lang="en-US" altLang="ko-KR" sz="800" spc="-3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t</a:t>
              </a:r>
              <a:r>
                <a:rPr kumimoji="0" lang="en-US" altLang="ko-KR" sz="800" spc="-3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 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Times New Roman" pitchFamily="18" charset="0"/>
                  <a:ea typeface="삼성긴고딕 Ultralight" pitchFamily="50" charset="-127"/>
                  <a:cs typeface="Times New Roman" pitchFamily="18" charset="0"/>
                </a:rPr>
                <a:t>III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, The Wise Choice For Professionals!</a:t>
              </a:r>
            </a:p>
          </p:txBody>
        </p:sp>
        <p:pic>
          <p:nvPicPr>
            <p:cNvPr id="11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1367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  <p:grpSp>
        <p:nvGrpSpPr>
          <p:cNvPr id="2" name="그룹 20"/>
          <p:cNvGrpSpPr/>
          <p:nvPr/>
        </p:nvGrpSpPr>
        <p:grpSpPr>
          <a:xfrm>
            <a:off x="0" y="6555106"/>
            <a:ext cx="12240000" cy="314325"/>
            <a:chOff x="-19050" y="6543675"/>
            <a:chExt cx="9199090" cy="314325"/>
          </a:xfrm>
        </p:grpSpPr>
        <p:sp>
          <p:nvSpPr>
            <p:cNvPr id="22" name="직사각형 21"/>
            <p:cNvSpPr/>
            <p:nvPr/>
          </p:nvSpPr>
          <p:spPr>
            <a:xfrm>
              <a:off x="-19050" y="6543675"/>
              <a:ext cx="9199090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WiseNetⅢ, 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The Wise Choice For Professionals!</a:t>
              </a:r>
            </a:p>
          </p:txBody>
        </p:sp>
        <p:pic>
          <p:nvPicPr>
            <p:cNvPr id="24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5182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png"/>
          <p:cNvPicPr>
            <a:picLocks noChangeAspect="1"/>
          </p:cNvPicPr>
          <p:nvPr/>
        </p:nvPicPr>
        <p:blipFill>
          <a:blip r:embed="rId6" cstate="print">
            <a:lum bright="2000"/>
          </a:blip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9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png"/>
          <p:cNvPicPr>
            <a:picLocks noChangeAspect="1"/>
          </p:cNvPicPr>
          <p:nvPr/>
        </p:nvPicPr>
        <p:blipFill>
          <a:blip r:embed="rId5" cstate="print">
            <a:lum bright="2000"/>
          </a:blip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9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5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png"/>
          <p:cNvPicPr>
            <a:picLocks noChangeAspect="1"/>
          </p:cNvPicPr>
          <p:nvPr/>
        </p:nvPicPr>
        <p:blipFill>
          <a:blip r:embed="rId5" cstate="print">
            <a:lum bright="2000"/>
          </a:blip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5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-5998"/>
            <a:ext cx="12191218" cy="6865581"/>
          </a:xfrm>
          <a:prstGeom prst="rect">
            <a:avLst/>
          </a:prstGeom>
          <a:solidFill>
            <a:srgbClr val="0F1111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5645" y="4557769"/>
            <a:ext cx="5365572" cy="836739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Всепогодные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фиксированные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сетевые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видеокамеры, модели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: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112" name="Подзаголовок 2"/>
          <p:cNvSpPr txBox="1">
            <a:spLocks/>
          </p:cNvSpPr>
          <p:nvPr/>
        </p:nvSpPr>
        <p:spPr>
          <a:xfrm>
            <a:off x="9374183" y="5506293"/>
            <a:ext cx="2929443" cy="999868"/>
          </a:xfrm>
          <a:effectLst/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TNB-4036 </a:t>
            </a: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FE</a:t>
            </a:r>
            <a:endParaRPr lang="ru-RU" sz="16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TNB-2036 </a:t>
            </a: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FE</a:t>
            </a:r>
            <a:endParaRPr lang="ru-RU" sz="16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TNB-1336 FE</a:t>
            </a:r>
            <a:endParaRPr lang="ru-RU" sz="16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43" b="31839"/>
          <a:stretch/>
        </p:blipFill>
        <p:spPr>
          <a:xfrm>
            <a:off x="539750" y="1335179"/>
            <a:ext cx="11112500" cy="244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517897"/>
              </p:ext>
            </p:extLst>
          </p:nvPr>
        </p:nvGraphicFramePr>
        <p:xfrm>
          <a:off x="436130" y="4420609"/>
          <a:ext cx="11087390" cy="1481877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828098">
                  <a:extLst>
                    <a:ext uri="{9D8B030D-6E8A-4147-A177-3AD203B41FA5}">
                      <a16:colId xmlns="" xmlns:a16="http://schemas.microsoft.com/office/drawing/2014/main" val="8415716"/>
                    </a:ext>
                  </a:extLst>
                </a:gridCol>
                <a:gridCol w="4629646">
                  <a:extLst>
                    <a:ext uri="{9D8B030D-6E8A-4147-A177-3AD203B41FA5}">
                      <a16:colId xmlns="" xmlns:a16="http://schemas.microsoft.com/office/drawing/2014/main" val="3703430829"/>
                    </a:ext>
                  </a:extLst>
                </a:gridCol>
                <a:gridCol w="4629646">
                  <a:extLst>
                    <a:ext uri="{9D8B030D-6E8A-4147-A177-3AD203B41FA5}">
                      <a16:colId xmlns="" xmlns:a16="http://schemas.microsoft.com/office/drawing/2014/main" val="3713163685"/>
                    </a:ext>
                  </a:extLst>
                </a:gridCol>
              </a:tblGrid>
              <a:tr h="665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Качество</a:t>
                      </a:r>
                      <a:r>
                        <a:rPr lang="ru-RU" sz="1400" b="1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изображения</a:t>
                      </a:r>
                      <a:endParaRPr lang="ru-RU" sz="1400" b="1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Четкое</a:t>
                      </a:r>
                      <a:r>
                        <a:rPr lang="ru-RU" sz="14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изображение</a:t>
                      </a: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, естественные цвета</a:t>
                      </a:r>
                      <a:endParaRPr lang="en-US" sz="14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Туманное изображение,  тусклые цвета 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9878404"/>
                  </a:ext>
                </a:extLst>
              </a:tr>
              <a:tr h="816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Шум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Присутствуют малозаметные</a:t>
                      </a: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шумы, не влияющие на качество изображения</a:t>
                      </a:r>
                      <a:endParaRPr lang="ru-RU" sz="1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Присутствуют видимые</a:t>
                      </a: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шумы,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значительно влияющие на качество изображения</a:t>
                      </a:r>
                      <a:endParaRPr lang="ru-RU" sz="14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10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39831" y="72831"/>
            <a:ext cx="8980722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Качество изображения 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0" name="object 42"/>
          <p:cNvSpPr/>
          <p:nvPr/>
        </p:nvSpPr>
        <p:spPr>
          <a:xfrm>
            <a:off x="2466611" y="1506311"/>
            <a:ext cx="4187330" cy="2355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effectLst>
            <a:softEdge rad="12700"/>
          </a:effectLst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41"/>
          <p:cNvSpPr/>
          <p:nvPr/>
        </p:nvSpPr>
        <p:spPr>
          <a:xfrm>
            <a:off x="7047794" y="1506311"/>
            <a:ext cx="4187228" cy="23553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effectLst>
            <a:softEdge rad="12700"/>
          </a:effectLst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36130" y="749641"/>
            <a:ext cx="7996670" cy="58016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Сравнение изображения при дневном освещении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93370" y="3808873"/>
            <a:ext cx="2733813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TNB-2036 FE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94914" y="3879608"/>
            <a:ext cx="3492987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стороннего производителя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b="1" spc="-5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Xx</a:t>
            </a:r>
            <a:r>
              <a:rPr lang="en-US" sz="1400" b="1" spc="-1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sz="1400" b="1" spc="5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sz="1400" b="1" spc="-5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2CD2</a:t>
            </a:r>
            <a:r>
              <a:rPr lang="en-US" sz="1400" b="1" spc="-5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</a:t>
            </a:r>
            <a:r>
              <a:rPr lang="en-US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400" b="1" spc="-15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 (</a:t>
            </a:r>
            <a:r>
              <a:rPr lang="en-US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400" b="1" spc="-1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</a:t>
            </a:r>
            <a:r>
              <a:rPr lang="en-US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</a:t>
            </a:r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sp>
        <p:nvSpPr>
          <p:cNvPr id="3" name="Солнце 2"/>
          <p:cNvSpPr/>
          <p:nvPr/>
        </p:nvSpPr>
        <p:spPr>
          <a:xfrm>
            <a:off x="332887" y="1700730"/>
            <a:ext cx="1936798" cy="1936798"/>
          </a:xfrm>
          <a:prstGeom prst="sun">
            <a:avLst/>
          </a:prstGeom>
          <a:gradFill flip="none" rotWithShape="1">
            <a:gsLst>
              <a:gs pos="5000">
                <a:srgbClr val="FFC000"/>
              </a:gs>
              <a:gs pos="81000">
                <a:srgbClr val="FFC000"/>
              </a:gs>
              <a:gs pos="37000">
                <a:srgbClr val="EAFB1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02668"/>
              </p:ext>
            </p:extLst>
          </p:nvPr>
        </p:nvGraphicFramePr>
        <p:xfrm>
          <a:off x="436130" y="4420609"/>
          <a:ext cx="11087390" cy="1481877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828098">
                  <a:extLst>
                    <a:ext uri="{9D8B030D-6E8A-4147-A177-3AD203B41FA5}">
                      <a16:colId xmlns="" xmlns:a16="http://schemas.microsoft.com/office/drawing/2014/main" val="8415716"/>
                    </a:ext>
                  </a:extLst>
                </a:gridCol>
                <a:gridCol w="4629646">
                  <a:extLst>
                    <a:ext uri="{9D8B030D-6E8A-4147-A177-3AD203B41FA5}">
                      <a16:colId xmlns="" xmlns:a16="http://schemas.microsoft.com/office/drawing/2014/main" val="3703430829"/>
                    </a:ext>
                  </a:extLst>
                </a:gridCol>
                <a:gridCol w="4629646">
                  <a:extLst>
                    <a:ext uri="{9D8B030D-6E8A-4147-A177-3AD203B41FA5}">
                      <a16:colId xmlns="" xmlns:a16="http://schemas.microsoft.com/office/drawing/2014/main" val="3713163685"/>
                    </a:ext>
                  </a:extLst>
                </a:gridCol>
              </a:tblGrid>
              <a:tr h="665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Качество</a:t>
                      </a:r>
                      <a:r>
                        <a:rPr lang="ru-RU" sz="1400" b="1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изображения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Четкое изображение, ровные контуры объектов,</a:t>
                      </a:r>
                    </a:p>
                    <a:p>
                      <a:pPr algn="ctr">
                        <a:spcBef>
                          <a:spcPts val="0"/>
                        </a:spcBef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равномерное освещение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Тусклое изображение, размытый контур объектов</a:t>
                      </a:r>
                      <a:endParaRPr lang="ru-RU" sz="1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9878404"/>
                  </a:ext>
                </a:extLst>
              </a:tr>
              <a:tr h="816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Шум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Присутствуют малозаметные</a:t>
                      </a: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шумы, не влияющие на качество изображения</a:t>
                      </a:r>
                      <a:endParaRPr lang="ru-RU" sz="1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Присутствуют видимые</a:t>
                      </a: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шумы, мерцания,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значительно влияющие на качество изображения</a:t>
                      </a:r>
                      <a:endParaRPr lang="ru-RU" sz="14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11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39831" y="72831"/>
            <a:ext cx="8980722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Качество изображения 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36129" y="775993"/>
            <a:ext cx="7749927" cy="58016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Сравнение изображения при ночном освещении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58928" y="3808873"/>
            <a:ext cx="2733812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r>
              <a:rPr lang="ru-RU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TNB-2036 FE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94914" y="3879608"/>
            <a:ext cx="3492987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стороннего производителя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b="1" spc="-5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Xx</a:t>
            </a:r>
            <a:r>
              <a:rPr lang="en-US" sz="1400" b="1" spc="-1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sz="1400" b="1" spc="5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x</a:t>
            </a:r>
            <a:r>
              <a:rPr lang="en-US" sz="1400" b="1" spc="-5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2CD2</a:t>
            </a:r>
            <a:r>
              <a:rPr lang="en-US" sz="1400" b="1" spc="-5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0</a:t>
            </a:r>
            <a:r>
              <a:rPr lang="en-US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400" b="1" spc="-15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 (</a:t>
            </a:r>
            <a:r>
              <a:rPr lang="en-US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en-US" sz="1400" b="1" spc="-1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</a:t>
            </a:r>
            <a:r>
              <a:rPr lang="en-US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</a:t>
            </a:r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sp>
        <p:nvSpPr>
          <p:cNvPr id="19" name="object 40"/>
          <p:cNvSpPr/>
          <p:nvPr/>
        </p:nvSpPr>
        <p:spPr>
          <a:xfrm>
            <a:off x="7093151" y="1549202"/>
            <a:ext cx="4096512" cy="2304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41"/>
          <p:cNvSpPr/>
          <p:nvPr/>
        </p:nvSpPr>
        <p:spPr>
          <a:xfrm>
            <a:off x="2577578" y="1569388"/>
            <a:ext cx="4096512" cy="23042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6" name="Группа 5"/>
          <p:cNvGrpSpPr/>
          <p:nvPr/>
        </p:nvGrpSpPr>
        <p:grpSpPr>
          <a:xfrm>
            <a:off x="756286" y="1740694"/>
            <a:ext cx="1473728" cy="1837483"/>
            <a:chOff x="1369296" y="7102962"/>
            <a:chExt cx="1208282" cy="1506518"/>
          </a:xfrm>
        </p:grpSpPr>
        <p:sp>
          <p:nvSpPr>
            <p:cNvPr id="3" name="Месяц 2"/>
            <p:cNvSpPr/>
            <p:nvPr/>
          </p:nvSpPr>
          <p:spPr>
            <a:xfrm>
              <a:off x="1436782" y="7102962"/>
              <a:ext cx="753259" cy="1506518"/>
            </a:xfrm>
            <a:prstGeom prst="moon">
              <a:avLst/>
            </a:prstGeom>
            <a:gradFill>
              <a:gsLst>
                <a:gs pos="58000">
                  <a:srgbClr val="FFC000"/>
                </a:gs>
                <a:gs pos="84000">
                  <a:srgbClr val="EAFB1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блако 4"/>
            <p:cNvSpPr/>
            <p:nvPr/>
          </p:nvSpPr>
          <p:spPr>
            <a:xfrm>
              <a:off x="1369296" y="7753937"/>
              <a:ext cx="1208282" cy="643124"/>
            </a:xfrm>
            <a:prstGeom prst="cloud">
              <a:avLst/>
            </a:prstGeom>
            <a:gradFill flip="none" rotWithShape="1">
              <a:gsLst>
                <a:gs pos="59000">
                  <a:schemeClr val="tx2">
                    <a:lumMod val="75000"/>
                  </a:schemeClr>
                </a:gs>
                <a:gs pos="1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671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6"/>
          <p:cNvSpPr/>
          <p:nvPr/>
        </p:nvSpPr>
        <p:spPr>
          <a:xfrm flipH="1">
            <a:off x="-22361" y="469847"/>
            <a:ext cx="7056205" cy="6429631"/>
          </a:xfrm>
          <a:custGeom>
            <a:avLst/>
            <a:gdLst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5886663 w 7579910"/>
              <a:gd name="connsiteY3" fmla="*/ 6302564 h 6302564"/>
              <a:gd name="connsiteX4" fmla="*/ 0 w 7579910"/>
              <a:gd name="connsiteY4" fmla="*/ 6302564 h 6302564"/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7574786 w 7579910"/>
              <a:gd name="connsiteY3" fmla="*/ 6302564 h 6302564"/>
              <a:gd name="connsiteX4" fmla="*/ 0 w 7579910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481436 w 7574786"/>
              <a:gd name="connsiteY2" fmla="*/ 689317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551775 w 7574786"/>
              <a:gd name="connsiteY2" fmla="*/ 647114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401038 h 6401038"/>
              <a:gd name="connsiteX1" fmla="*/ 1707314 w 7574786"/>
              <a:gd name="connsiteY1" fmla="*/ 0 h 6401038"/>
              <a:gd name="connsiteX2" fmla="*/ 7551775 w 7574786"/>
              <a:gd name="connsiteY2" fmla="*/ 745588 h 6401038"/>
              <a:gd name="connsiteX3" fmla="*/ 7574786 w 7574786"/>
              <a:gd name="connsiteY3" fmla="*/ 6401038 h 6401038"/>
              <a:gd name="connsiteX4" fmla="*/ 0 w 7574786"/>
              <a:gd name="connsiteY4" fmla="*/ 6401038 h 640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4786" h="6401038">
                <a:moveTo>
                  <a:pt x="0" y="6401038"/>
                </a:moveTo>
                <a:lnTo>
                  <a:pt x="1707314" y="0"/>
                </a:lnTo>
                <a:lnTo>
                  <a:pt x="7551775" y="745588"/>
                </a:lnTo>
                <a:cubicBezTo>
                  <a:pt x="7559445" y="2630738"/>
                  <a:pt x="7567116" y="4515888"/>
                  <a:pt x="7574786" y="6401038"/>
                </a:cubicBezTo>
                <a:lnTo>
                  <a:pt x="0" y="6401038"/>
                </a:ln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6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</a:t>
            </a:r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2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39831" y="72831"/>
            <a:ext cx="8980722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Качество изображения 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35297" y="821013"/>
            <a:ext cx="7721732" cy="58016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Качество изображения при дневном освещении</a:t>
            </a:r>
          </a:p>
        </p:txBody>
      </p:sp>
      <p:sp>
        <p:nvSpPr>
          <p:cNvPr id="19" name="object 2"/>
          <p:cNvSpPr/>
          <p:nvPr/>
        </p:nvSpPr>
        <p:spPr>
          <a:xfrm>
            <a:off x="435297" y="1508763"/>
            <a:ext cx="7609350" cy="42802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effectLst>
            <a:softEdge rad="31750"/>
          </a:effectLst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11767" r="5550" b="26069"/>
          <a:stretch/>
        </p:blipFill>
        <p:spPr>
          <a:xfrm>
            <a:off x="7663504" y="1220453"/>
            <a:ext cx="4528496" cy="2094533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8547377" y="3510844"/>
            <a:ext cx="3227013" cy="541867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Видеокамеры  </a:t>
            </a:r>
            <a:r>
              <a:rPr lang="en-US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 </a:t>
            </a:r>
            <a:r>
              <a:rPr lang="ru-RU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серии </a:t>
            </a:r>
            <a:r>
              <a:rPr lang="en-US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TNB-</a:t>
            </a:r>
            <a:r>
              <a:rPr lang="ru-RU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ХХХХ</a:t>
            </a:r>
            <a:r>
              <a:rPr lang="en-US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8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FE</a:t>
            </a:r>
            <a:endParaRPr lang="ru-RU" sz="18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sz="18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348806" y="4052710"/>
            <a:ext cx="3624154" cy="842575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Четкое, ясное изображение</a:t>
            </a:r>
          </a:p>
          <a:p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естественными цветами и </a:t>
            </a:r>
          </a:p>
          <a:p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отсутствием шумов.</a:t>
            </a:r>
            <a:endParaRPr lang="ru-RU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6"/>
          <p:cNvSpPr/>
          <p:nvPr/>
        </p:nvSpPr>
        <p:spPr>
          <a:xfrm flipH="1">
            <a:off x="-22362" y="180891"/>
            <a:ext cx="7056205" cy="6718587"/>
          </a:xfrm>
          <a:custGeom>
            <a:avLst/>
            <a:gdLst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5886663 w 7579910"/>
              <a:gd name="connsiteY3" fmla="*/ 6302564 h 6302564"/>
              <a:gd name="connsiteX4" fmla="*/ 0 w 7579910"/>
              <a:gd name="connsiteY4" fmla="*/ 6302564 h 6302564"/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7574786 w 7579910"/>
              <a:gd name="connsiteY3" fmla="*/ 6302564 h 6302564"/>
              <a:gd name="connsiteX4" fmla="*/ 0 w 7579910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481436 w 7574786"/>
              <a:gd name="connsiteY2" fmla="*/ 689317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551775 w 7574786"/>
              <a:gd name="connsiteY2" fmla="*/ 647114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401038 h 6401038"/>
              <a:gd name="connsiteX1" fmla="*/ 1707314 w 7574786"/>
              <a:gd name="connsiteY1" fmla="*/ 0 h 6401038"/>
              <a:gd name="connsiteX2" fmla="*/ 7551775 w 7574786"/>
              <a:gd name="connsiteY2" fmla="*/ 745588 h 6401038"/>
              <a:gd name="connsiteX3" fmla="*/ 7574786 w 7574786"/>
              <a:gd name="connsiteY3" fmla="*/ 6401038 h 6401038"/>
              <a:gd name="connsiteX4" fmla="*/ 0 w 7574786"/>
              <a:gd name="connsiteY4" fmla="*/ 6401038 h 640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4786" h="6401038">
                <a:moveTo>
                  <a:pt x="0" y="6401038"/>
                </a:moveTo>
                <a:lnTo>
                  <a:pt x="1707314" y="0"/>
                </a:lnTo>
                <a:lnTo>
                  <a:pt x="7551775" y="745588"/>
                </a:lnTo>
                <a:cubicBezTo>
                  <a:pt x="7559445" y="2630738"/>
                  <a:pt x="7567116" y="4515888"/>
                  <a:pt x="7574786" y="6401038"/>
                </a:cubicBezTo>
                <a:lnTo>
                  <a:pt x="0" y="6401038"/>
                </a:ln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5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13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39831" y="72831"/>
            <a:ext cx="8980722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Качество изображения 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19314" y="705618"/>
            <a:ext cx="7643024" cy="58016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Качество изображения при ночном освещении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11767" r="5550" b="26069"/>
          <a:stretch/>
        </p:blipFill>
        <p:spPr>
          <a:xfrm>
            <a:off x="7663504" y="1220453"/>
            <a:ext cx="4528496" cy="2094533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8395806" y="3340542"/>
            <a:ext cx="3452161" cy="662126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8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Видеокамеры  </a:t>
            </a:r>
            <a:r>
              <a:rPr lang="en-US" sz="18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 </a:t>
            </a:r>
            <a:r>
              <a:rPr lang="ru-RU" sz="18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</a:t>
            </a:r>
            <a:r>
              <a:rPr lang="ru-RU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серии </a:t>
            </a:r>
            <a:r>
              <a:rPr lang="en-US" sz="18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TNB-</a:t>
            </a:r>
            <a:r>
              <a:rPr lang="ru-RU" sz="18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ХХХХ</a:t>
            </a:r>
            <a:r>
              <a:rPr lang="en-US" sz="18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FE</a:t>
            </a:r>
            <a:endParaRPr lang="ru-RU" sz="18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36232" y="3928483"/>
            <a:ext cx="3771309" cy="161740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Четкое, не </a:t>
            </a:r>
            <a:r>
              <a:rPr lang="ru-RU" sz="16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пересвеченное</a:t>
            </a:r>
            <a:endParaRPr lang="en-US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изображение </a:t>
            </a:r>
            <a:r>
              <a:rPr lang="ru-RU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равномерным</a:t>
            </a:r>
          </a:p>
          <a:p>
            <a:r>
              <a:rPr lang="ru-RU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распределением освещения</a:t>
            </a:r>
          </a:p>
          <a:p>
            <a:r>
              <a:rPr lang="ru-RU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ИК-подсветки и </a:t>
            </a:r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незначительным</a:t>
            </a:r>
            <a:endParaRPr lang="ru-RU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количеством шума</a:t>
            </a:r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Контуры </a:t>
            </a:r>
          </a:p>
          <a:p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объектов ровные и четкие.</a:t>
            </a:r>
            <a:endParaRPr lang="ru-RU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" name="object 2"/>
          <p:cNvSpPr/>
          <p:nvPr/>
        </p:nvSpPr>
        <p:spPr>
          <a:xfrm>
            <a:off x="438768" y="1402745"/>
            <a:ext cx="7523570" cy="42319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effectLst>
            <a:softEdge rad="12700"/>
          </a:effectLst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35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6"/>
          <p:cNvSpPr/>
          <p:nvPr/>
        </p:nvSpPr>
        <p:spPr>
          <a:xfrm flipH="1">
            <a:off x="-22363" y="-30111"/>
            <a:ext cx="7056205" cy="6900562"/>
          </a:xfrm>
          <a:custGeom>
            <a:avLst/>
            <a:gdLst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5886663 w 7579910"/>
              <a:gd name="connsiteY3" fmla="*/ 6302564 h 6302564"/>
              <a:gd name="connsiteX4" fmla="*/ 0 w 7579910"/>
              <a:gd name="connsiteY4" fmla="*/ 6302564 h 6302564"/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7574786 w 7579910"/>
              <a:gd name="connsiteY3" fmla="*/ 6302564 h 6302564"/>
              <a:gd name="connsiteX4" fmla="*/ 0 w 7579910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481436 w 7574786"/>
              <a:gd name="connsiteY2" fmla="*/ 689317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551775 w 7574786"/>
              <a:gd name="connsiteY2" fmla="*/ 647114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401038 h 6401038"/>
              <a:gd name="connsiteX1" fmla="*/ 1707314 w 7574786"/>
              <a:gd name="connsiteY1" fmla="*/ 0 h 6401038"/>
              <a:gd name="connsiteX2" fmla="*/ 7551775 w 7574786"/>
              <a:gd name="connsiteY2" fmla="*/ 745588 h 6401038"/>
              <a:gd name="connsiteX3" fmla="*/ 7574786 w 7574786"/>
              <a:gd name="connsiteY3" fmla="*/ 6401038 h 6401038"/>
              <a:gd name="connsiteX4" fmla="*/ 0 w 7574786"/>
              <a:gd name="connsiteY4" fmla="*/ 6401038 h 640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4786" h="6401038">
                <a:moveTo>
                  <a:pt x="0" y="6401038"/>
                </a:moveTo>
                <a:lnTo>
                  <a:pt x="1707314" y="0"/>
                </a:lnTo>
                <a:lnTo>
                  <a:pt x="7551775" y="745588"/>
                </a:lnTo>
                <a:cubicBezTo>
                  <a:pt x="7559445" y="2630738"/>
                  <a:pt x="7567116" y="4515888"/>
                  <a:pt x="7574786" y="6401038"/>
                </a:cubicBezTo>
                <a:lnTo>
                  <a:pt x="0" y="6401038"/>
                </a:ln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14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39831" y="72831"/>
            <a:ext cx="8980722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Качество изображения 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72345" y="734680"/>
            <a:ext cx="6218761" cy="58016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Отображение в режиме коридор</a:t>
            </a:r>
            <a:endParaRPr lang="ru-RU" sz="26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11767" r="5550" b="26069"/>
          <a:stretch/>
        </p:blipFill>
        <p:spPr>
          <a:xfrm>
            <a:off x="4701619" y="3267690"/>
            <a:ext cx="4100079" cy="189638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72345" y="1411772"/>
            <a:ext cx="8558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Видео в режиме Коридор ориентировано вертикально, в формате 9:16. Идеально для наблюдения за узкими областями. Позволяет формировать изображения максимального качества с оптимальным и использованием ресурсов матрицы камеры, сети и серверов.</a:t>
            </a:r>
            <a:endPara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1" name="object 3"/>
          <p:cNvSpPr/>
          <p:nvPr/>
        </p:nvSpPr>
        <p:spPr>
          <a:xfrm>
            <a:off x="9289687" y="1318135"/>
            <a:ext cx="2189098" cy="38529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Прямоугольник 24"/>
          <p:cNvSpPr/>
          <p:nvPr/>
        </p:nvSpPr>
        <p:spPr>
          <a:xfrm>
            <a:off x="8867635" y="5264451"/>
            <a:ext cx="3033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Формат </a:t>
            </a:r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отображения </a:t>
            </a:r>
            <a:r>
              <a:rPr lang="ru-RU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9:16</a:t>
            </a:r>
            <a:endParaRPr lang="ru-RU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>
            <a:off x="3905891" y="3979638"/>
            <a:ext cx="5519550" cy="1864737"/>
          </a:xfrm>
          <a:prstGeom prst="curvedUpArrow">
            <a:avLst>
              <a:gd name="adj1" fmla="val 37168"/>
              <a:gd name="adj2" fmla="val 74602"/>
              <a:gd name="adj3" fmla="val 40875"/>
            </a:avLst>
          </a:prstGeom>
          <a:gradFill flip="none" rotWithShape="1">
            <a:gsLst>
              <a:gs pos="38000">
                <a:schemeClr val="bg1">
                  <a:lumMod val="85000"/>
                </a:schemeClr>
              </a:gs>
              <a:gs pos="17000">
                <a:srgbClr val="F1F1F1">
                  <a:alpha val="30000"/>
                </a:srgbClr>
              </a:gs>
              <a:gs pos="0">
                <a:schemeClr val="bg1">
                  <a:alpha val="5000"/>
                </a:schemeClr>
              </a:gs>
              <a:gs pos="62000">
                <a:schemeClr val="bg1">
                  <a:lumMod val="95000"/>
                </a:schemeClr>
              </a:gs>
              <a:gs pos="100000">
                <a:schemeClr val="bg1">
                  <a:lumMod val="4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7738" y="5171583"/>
            <a:ext cx="309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Формат </a:t>
            </a:r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отображения </a:t>
            </a:r>
            <a:r>
              <a:rPr lang="ru-RU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16:9</a:t>
            </a:r>
          </a:p>
        </p:txBody>
      </p:sp>
      <p:sp>
        <p:nvSpPr>
          <p:cNvPr id="20" name="object 2"/>
          <p:cNvSpPr/>
          <p:nvPr/>
        </p:nvSpPr>
        <p:spPr>
          <a:xfrm>
            <a:off x="563284" y="2827117"/>
            <a:ext cx="3883025" cy="21892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6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6"/>
          <p:cNvSpPr/>
          <p:nvPr/>
        </p:nvSpPr>
        <p:spPr>
          <a:xfrm flipH="1">
            <a:off x="-22362" y="-135189"/>
            <a:ext cx="7056205" cy="7034668"/>
          </a:xfrm>
          <a:custGeom>
            <a:avLst/>
            <a:gdLst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5886663 w 7579910"/>
              <a:gd name="connsiteY3" fmla="*/ 6302564 h 6302564"/>
              <a:gd name="connsiteX4" fmla="*/ 0 w 7579910"/>
              <a:gd name="connsiteY4" fmla="*/ 6302564 h 6302564"/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7574786 w 7579910"/>
              <a:gd name="connsiteY3" fmla="*/ 6302564 h 6302564"/>
              <a:gd name="connsiteX4" fmla="*/ 0 w 7579910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481436 w 7574786"/>
              <a:gd name="connsiteY2" fmla="*/ 689317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551775 w 7574786"/>
              <a:gd name="connsiteY2" fmla="*/ 647114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401038 h 6401038"/>
              <a:gd name="connsiteX1" fmla="*/ 1707314 w 7574786"/>
              <a:gd name="connsiteY1" fmla="*/ 0 h 6401038"/>
              <a:gd name="connsiteX2" fmla="*/ 7551775 w 7574786"/>
              <a:gd name="connsiteY2" fmla="*/ 745588 h 6401038"/>
              <a:gd name="connsiteX3" fmla="*/ 7574786 w 7574786"/>
              <a:gd name="connsiteY3" fmla="*/ 6401038 h 6401038"/>
              <a:gd name="connsiteX4" fmla="*/ 0 w 7574786"/>
              <a:gd name="connsiteY4" fmla="*/ 6401038 h 640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4786" h="6401038">
                <a:moveTo>
                  <a:pt x="0" y="6401038"/>
                </a:moveTo>
                <a:lnTo>
                  <a:pt x="1707314" y="0"/>
                </a:lnTo>
                <a:lnTo>
                  <a:pt x="7551775" y="745588"/>
                </a:lnTo>
                <a:cubicBezTo>
                  <a:pt x="7559445" y="2630738"/>
                  <a:pt x="7567116" y="4515888"/>
                  <a:pt x="7574786" y="6401038"/>
                </a:cubicBezTo>
                <a:lnTo>
                  <a:pt x="0" y="6401038"/>
                </a:ln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15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39831" y="72831"/>
            <a:ext cx="8980722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Качество изображения 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72345" y="734680"/>
            <a:ext cx="6218761" cy="58016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Функция </a:t>
            </a:r>
            <a:r>
              <a:rPr lang="en-US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lang="en-US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efog</a:t>
            </a:r>
            <a:endParaRPr lang="ru-RU" sz="26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11767" r="5550" b="26069"/>
          <a:stretch/>
        </p:blipFill>
        <p:spPr>
          <a:xfrm>
            <a:off x="8402900" y="1246132"/>
            <a:ext cx="3303042" cy="152773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44408" y="1514731"/>
            <a:ext cx="8235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Функция автоматического устранения тумана позволяет камере при обнаружении в зоне наблюдения тумана отфильтровывать его цифровым способом, обеспечивая четкость и ясность видеоизображения.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49576" y="5654787"/>
            <a:ext cx="291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Функция </a:t>
            </a:r>
            <a:r>
              <a:rPr lang="en-US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Defog </a:t>
            </a:r>
            <a:r>
              <a:rPr lang="ru-RU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включена</a:t>
            </a:r>
            <a:endParaRPr lang="ru-RU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2" name="object 19"/>
          <p:cNvSpPr/>
          <p:nvPr/>
        </p:nvSpPr>
        <p:spPr>
          <a:xfrm>
            <a:off x="934240" y="3417104"/>
            <a:ext cx="4145252" cy="2143125"/>
          </a:xfrm>
          <a:prstGeom prst="rect">
            <a:avLst/>
          </a:prstGeom>
          <a:blipFill>
            <a:blip r:embed="rId8" cstate="print"/>
            <a:srcRect/>
            <a:stretch>
              <a:fillRect l="1" r="-101634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19"/>
          <p:cNvSpPr/>
          <p:nvPr/>
        </p:nvSpPr>
        <p:spPr>
          <a:xfrm>
            <a:off x="7019813" y="3417104"/>
            <a:ext cx="4201479" cy="2143125"/>
          </a:xfrm>
          <a:prstGeom prst="rect">
            <a:avLst/>
          </a:prstGeom>
          <a:blipFill>
            <a:blip r:embed="rId8" cstate="print"/>
            <a:srcRect/>
            <a:stretch>
              <a:fillRect l="-98936" r="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Прямоугольник 26"/>
          <p:cNvSpPr/>
          <p:nvPr/>
        </p:nvSpPr>
        <p:spPr>
          <a:xfrm>
            <a:off x="7580708" y="5642065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Функция </a:t>
            </a:r>
            <a:r>
              <a:rPr lang="en-US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Defog </a:t>
            </a:r>
            <a:r>
              <a:rPr lang="ru-RU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выключена</a:t>
            </a:r>
            <a:endParaRPr lang="ru-RU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араллелограмм 6"/>
          <p:cNvSpPr/>
          <p:nvPr/>
        </p:nvSpPr>
        <p:spPr>
          <a:xfrm flipH="1">
            <a:off x="-22362" y="-135189"/>
            <a:ext cx="7056205" cy="7034668"/>
          </a:xfrm>
          <a:custGeom>
            <a:avLst/>
            <a:gdLst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5886663 w 7579910"/>
              <a:gd name="connsiteY3" fmla="*/ 6302564 h 6302564"/>
              <a:gd name="connsiteX4" fmla="*/ 0 w 7579910"/>
              <a:gd name="connsiteY4" fmla="*/ 6302564 h 6302564"/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7574786 w 7579910"/>
              <a:gd name="connsiteY3" fmla="*/ 6302564 h 6302564"/>
              <a:gd name="connsiteX4" fmla="*/ 0 w 7579910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481436 w 7574786"/>
              <a:gd name="connsiteY2" fmla="*/ 689317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551775 w 7574786"/>
              <a:gd name="connsiteY2" fmla="*/ 647114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401038 h 6401038"/>
              <a:gd name="connsiteX1" fmla="*/ 1707314 w 7574786"/>
              <a:gd name="connsiteY1" fmla="*/ 0 h 6401038"/>
              <a:gd name="connsiteX2" fmla="*/ 7551775 w 7574786"/>
              <a:gd name="connsiteY2" fmla="*/ 745588 h 6401038"/>
              <a:gd name="connsiteX3" fmla="*/ 7574786 w 7574786"/>
              <a:gd name="connsiteY3" fmla="*/ 6401038 h 6401038"/>
              <a:gd name="connsiteX4" fmla="*/ 0 w 7574786"/>
              <a:gd name="connsiteY4" fmla="*/ 6401038 h 640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4786" h="6401038">
                <a:moveTo>
                  <a:pt x="0" y="6401038"/>
                </a:moveTo>
                <a:lnTo>
                  <a:pt x="1707314" y="0"/>
                </a:lnTo>
                <a:lnTo>
                  <a:pt x="7551775" y="745588"/>
                </a:lnTo>
                <a:cubicBezTo>
                  <a:pt x="7559445" y="2630738"/>
                  <a:pt x="7567116" y="4515888"/>
                  <a:pt x="7574786" y="6401038"/>
                </a:cubicBezTo>
                <a:lnTo>
                  <a:pt x="0" y="6401038"/>
                </a:ln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16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39831" y="72831"/>
            <a:ext cx="8980722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Качество изображения 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46926" y="851695"/>
            <a:ext cx="7726626" cy="58016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Одновременное вещание в трех видео потоках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4408" y="1514731"/>
            <a:ext cx="11079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Возможность одновременного вещания в трех различных видео потоках, с индивидуально настраиваемыми частотой кадров, форматами сжатия видео и разрешение отображения, что позволяет оптимальным образом использовать пропускную способность сети, а также дисковое пространство.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11767" r="5550" b="26069"/>
          <a:stretch/>
        </p:blipFill>
        <p:spPr>
          <a:xfrm>
            <a:off x="5185424" y="2512355"/>
            <a:ext cx="2614189" cy="120912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30883" y="5146337"/>
            <a:ext cx="2600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Локальное наблюдение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Разрешение 4</a:t>
            </a:r>
            <a:r>
              <a:rPr lang="en-US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M, </a:t>
            </a: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20 к/сек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1080</a:t>
            </a:r>
            <a:r>
              <a:rPr lang="en-US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P,</a:t>
            </a: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25 к/сек</a:t>
            </a:r>
            <a:endParaRPr lang="ru-RU" sz="1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15" y="3776171"/>
            <a:ext cx="1447737" cy="144773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5645213" y="4661413"/>
            <a:ext cx="1923258" cy="1263685"/>
            <a:chOff x="5130560" y="3761342"/>
            <a:chExt cx="1923258" cy="1263685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560" y="3761342"/>
              <a:ext cx="1219200" cy="121920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618" y="3805827"/>
              <a:ext cx="1219200" cy="1219200"/>
            </a:xfrm>
            <a:prstGeom prst="rect">
              <a:avLst/>
            </a:prstGeom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3" y="3626544"/>
            <a:ext cx="1426206" cy="1426206"/>
          </a:xfrm>
          <a:prstGeom prst="rect">
            <a:avLst/>
          </a:prstGeom>
        </p:spPr>
      </p:pic>
      <p:sp>
        <p:nvSpPr>
          <p:cNvPr id="32" name="Стрелка вниз 31"/>
          <p:cNvSpPr/>
          <p:nvPr/>
        </p:nvSpPr>
        <p:spPr>
          <a:xfrm>
            <a:off x="6105978" y="3728453"/>
            <a:ext cx="883565" cy="995300"/>
          </a:xfrm>
          <a:prstGeom prst="downArrow">
            <a:avLst/>
          </a:prstGeom>
          <a:gradFill flip="none" rotWithShape="1">
            <a:gsLst>
              <a:gs pos="42000">
                <a:schemeClr val="bg1">
                  <a:lumMod val="85000"/>
                </a:schemeClr>
              </a:gs>
              <a:gs pos="0">
                <a:schemeClr val="bg1">
                  <a:alpha val="5000"/>
                </a:schemeClr>
              </a:gs>
              <a:gs pos="100000">
                <a:schemeClr val="bg1">
                  <a:lumMod val="4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4027432">
            <a:off x="3735703" y="2945205"/>
            <a:ext cx="846695" cy="2326309"/>
          </a:xfrm>
          <a:prstGeom prst="downArrow">
            <a:avLst/>
          </a:prstGeom>
          <a:gradFill flip="none" rotWithShape="1">
            <a:gsLst>
              <a:gs pos="34000">
                <a:schemeClr val="bg1">
                  <a:lumMod val="85000"/>
                </a:schemeClr>
              </a:gs>
              <a:gs pos="0">
                <a:schemeClr val="bg1">
                  <a:alpha val="5000"/>
                </a:schemeClr>
              </a:gs>
              <a:gs pos="100000">
                <a:schemeClr val="bg1">
                  <a:lumMod val="4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8011289">
            <a:off x="8186484" y="2838162"/>
            <a:ext cx="846695" cy="2502462"/>
          </a:xfrm>
          <a:prstGeom prst="downArrow">
            <a:avLst/>
          </a:prstGeom>
          <a:gradFill flip="none" rotWithShape="1">
            <a:gsLst>
              <a:gs pos="36000">
                <a:schemeClr val="bg1">
                  <a:lumMod val="85000"/>
                </a:schemeClr>
              </a:gs>
              <a:gs pos="0">
                <a:schemeClr val="bg1">
                  <a:alpha val="5000"/>
                </a:schemeClr>
              </a:gs>
              <a:gs pos="100000">
                <a:schemeClr val="bg1">
                  <a:lumMod val="4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856431" y="5862755"/>
            <a:ext cx="3382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Запись архива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Разрешение 1080</a:t>
            </a:r>
            <a:r>
              <a:rPr lang="en-US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</a:t>
            </a: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 720</a:t>
            </a:r>
            <a:r>
              <a:rPr lang="en-US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P,</a:t>
            </a: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5 к/сек</a:t>
            </a:r>
            <a:endParaRPr lang="ru-RU" sz="1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246420" y="5070806"/>
            <a:ext cx="2577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Удаленное наблюдение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Разрешение </a:t>
            </a:r>
            <a:r>
              <a:rPr lang="en-US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D1,</a:t>
            </a: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25 к/сек</a:t>
            </a:r>
            <a:endParaRPr lang="ru-RU" sz="1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-20512"/>
            <a:ext cx="9129486" cy="6878512"/>
          </a:xfrm>
          <a:prstGeom prst="rect">
            <a:avLst/>
          </a:prstGeom>
          <a:solidFill>
            <a:srgbClr val="0F1111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9784" y="5861256"/>
            <a:ext cx="4984351" cy="836739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rgbClr val="0F111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www.target-ip.ru</a:t>
            </a:r>
            <a:endParaRPr lang="ru-RU" sz="2800" dirty="0">
              <a:solidFill>
                <a:srgbClr val="0F111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912" y="238948"/>
            <a:ext cx="2689223" cy="422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7"/>
          <a:stretch/>
        </p:blipFill>
        <p:spPr>
          <a:xfrm>
            <a:off x="0" y="0"/>
            <a:ext cx="9129486" cy="686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906" y="-390345"/>
            <a:ext cx="5621929" cy="1163619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Содержание</a:t>
            </a:r>
            <a:endParaRPr lang="ru-RU" sz="36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6464" y="2869"/>
            <a:ext cx="12207682" cy="68655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27000"/>
                </a:schemeClr>
              </a:gs>
              <a:gs pos="39000">
                <a:schemeClr val="bg1">
                  <a:lumMod val="85000"/>
                </a:schemeClr>
              </a:gs>
              <a:gs pos="13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10274" y="-14552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2869"/>
            <a:ext cx="9120553" cy="6793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6464" y="6556637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27906" y="-14552"/>
            <a:ext cx="462890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Содержание</a:t>
            </a:r>
            <a:endParaRPr lang="ru-RU" sz="36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542359" y="2178939"/>
            <a:ext cx="8785434" cy="2500123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Краткое введение и сравнение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Структура аппаратных компонентов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Качество изображения и функциональные особенности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633486" y="6822417"/>
            <a:ext cx="324052" cy="4571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666553" y="6556637"/>
            <a:ext cx="365167" cy="31149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2F68AD"/>
                </a:solidFill>
                <a:effectLst/>
                <a:latin typeface="Franklin Gothic Medium" panose="020B0603020102020204" pitchFamily="34" charset="0"/>
              </a:rPr>
              <a:t>2</a:t>
            </a:r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-16464" y="-4043"/>
            <a:ext cx="12207682" cy="68620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-17244" y="659854"/>
            <a:ext cx="6836686" cy="4114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85000"/>
                  <a:alpha val="78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10438" r="9706" b="17125"/>
          <a:stretch/>
        </p:blipFill>
        <p:spPr>
          <a:xfrm>
            <a:off x="3018971" y="2119086"/>
            <a:ext cx="7707086" cy="4499428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3795621" y="3556768"/>
            <a:ext cx="24279" cy="203943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049259" y="5791167"/>
            <a:ext cx="1586233" cy="48743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5805714" y="5037364"/>
            <a:ext cx="3938471" cy="124123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Подзаголовок 2"/>
          <p:cNvSpPr txBox="1">
            <a:spLocks/>
          </p:cNvSpPr>
          <p:nvPr/>
        </p:nvSpPr>
        <p:spPr>
          <a:xfrm>
            <a:off x="1327391" y="1582787"/>
            <a:ext cx="8152137" cy="1914244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Длина 157,3 мм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Высота 63 мм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Ширина 62,4 мм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6" name="Подзаголовок 2"/>
          <p:cNvSpPr txBox="1">
            <a:spLocks/>
          </p:cNvSpPr>
          <p:nvPr/>
        </p:nvSpPr>
        <p:spPr>
          <a:xfrm>
            <a:off x="2913624" y="4440746"/>
            <a:ext cx="2489836" cy="547898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63 мм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7" name="Подзаголовок 2"/>
          <p:cNvSpPr txBox="1">
            <a:spLocks/>
          </p:cNvSpPr>
          <p:nvPr/>
        </p:nvSpPr>
        <p:spPr>
          <a:xfrm rot="20538882">
            <a:off x="7269798" y="5462760"/>
            <a:ext cx="2489836" cy="547898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157,3 мм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8" name="Подзаголовок 2"/>
          <p:cNvSpPr txBox="1">
            <a:spLocks/>
          </p:cNvSpPr>
          <p:nvPr/>
        </p:nvSpPr>
        <p:spPr>
          <a:xfrm rot="1041782">
            <a:off x="4006333" y="6202932"/>
            <a:ext cx="2489836" cy="547898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62,4 мм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12"/>
          <p:cNvSpPr/>
          <p:nvPr/>
        </p:nvSpPr>
        <p:spPr>
          <a:xfrm>
            <a:off x="-17245" y="259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19400"/>
            <a:ext cx="9120553" cy="67934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16464" y="6556637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Краткое введение и сравнение</a:t>
            </a:r>
            <a:endParaRPr lang="ru-RU" sz="32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1633486" y="6822417"/>
            <a:ext cx="324052" cy="4571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1666553" y="6556637"/>
            <a:ext cx="365167" cy="31149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2F68AD"/>
                </a:solidFill>
                <a:effectLst/>
                <a:latin typeface="Franklin Gothic Medium" panose="020B0603020102020204" pitchFamily="34" charset="0"/>
              </a:rPr>
              <a:t>3</a:t>
            </a:r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8142" y="771315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Внешний вид и габаритные размеры</a:t>
            </a:r>
          </a:p>
        </p:txBody>
      </p:sp>
    </p:spTree>
    <p:extLst>
      <p:ext uri="{BB962C8B-B14F-4D97-AF65-F5344CB8AC3E}">
        <p14:creationId xmlns:p14="http://schemas.microsoft.com/office/powerpoint/2010/main" val="30254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16464" y="-4043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2"/>
          <p:cNvSpPr/>
          <p:nvPr/>
        </p:nvSpPr>
        <p:spPr>
          <a:xfrm>
            <a:off x="0" y="-6932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24451"/>
            <a:ext cx="9120553" cy="6793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-16464" y="6556637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633486" y="6822417"/>
            <a:ext cx="324052" cy="4571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666553" y="6556637"/>
            <a:ext cx="365167" cy="31149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2F68AD"/>
                </a:solidFill>
                <a:effectLst/>
                <a:latin typeface="Franklin Gothic Medium" panose="020B0603020102020204" pitchFamily="34" charset="0"/>
              </a:rPr>
              <a:t>4</a:t>
            </a:r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47182" y="881732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Модельный ряд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13368"/>
              </p:ext>
            </p:extLst>
          </p:nvPr>
        </p:nvGraphicFramePr>
        <p:xfrm>
          <a:off x="1383594" y="1817958"/>
          <a:ext cx="9407565" cy="322208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881513">
                  <a:extLst>
                    <a:ext uri="{9D8B030D-6E8A-4147-A177-3AD203B41FA5}">
                      <a16:colId xmlns="" xmlns:a16="http://schemas.microsoft.com/office/drawing/2014/main" val="1849844703"/>
                    </a:ext>
                  </a:extLst>
                </a:gridCol>
                <a:gridCol w="1881513">
                  <a:extLst>
                    <a:ext uri="{9D8B030D-6E8A-4147-A177-3AD203B41FA5}">
                      <a16:colId xmlns="" xmlns:a16="http://schemas.microsoft.com/office/drawing/2014/main" val="3124005956"/>
                    </a:ext>
                  </a:extLst>
                </a:gridCol>
                <a:gridCol w="1881513">
                  <a:extLst>
                    <a:ext uri="{9D8B030D-6E8A-4147-A177-3AD203B41FA5}">
                      <a16:colId xmlns="" xmlns:a16="http://schemas.microsoft.com/office/drawing/2014/main" val="3703430829"/>
                    </a:ext>
                  </a:extLst>
                </a:gridCol>
                <a:gridCol w="1881513">
                  <a:extLst>
                    <a:ext uri="{9D8B030D-6E8A-4147-A177-3AD203B41FA5}">
                      <a16:colId xmlns="" xmlns:a16="http://schemas.microsoft.com/office/drawing/2014/main" val="3821085125"/>
                    </a:ext>
                  </a:extLst>
                </a:gridCol>
                <a:gridCol w="1881513">
                  <a:extLst>
                    <a:ext uri="{9D8B030D-6E8A-4147-A177-3AD203B41FA5}">
                      <a16:colId xmlns="" xmlns:a16="http://schemas.microsoft.com/office/drawing/2014/main" val="349731068"/>
                    </a:ext>
                  </a:extLst>
                </a:gridCol>
              </a:tblGrid>
              <a:tr h="80552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Модель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Разрешение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Объектив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WDR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Разъемы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1592672"/>
                  </a:ext>
                </a:extLst>
              </a:tr>
              <a:tr h="8055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TNB-4036 FE</a:t>
                      </a:r>
                      <a:endParaRPr lang="ru-RU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2592x1520</a:t>
                      </a:r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3.6мм</a:t>
                      </a:r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True</a:t>
                      </a:r>
                      <a:r>
                        <a:rPr lang="ru-RU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, до 120</a:t>
                      </a:r>
                      <a:r>
                        <a:rPr lang="en-US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dB</a:t>
                      </a:r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12V</a:t>
                      </a:r>
                      <a:r>
                        <a:rPr lang="en-US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DC</a:t>
                      </a:r>
                    </a:p>
                    <a:p>
                      <a:pPr algn="ctr"/>
                      <a:r>
                        <a:rPr lang="en-US" baseline="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PoE</a:t>
                      </a:r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9878404"/>
                  </a:ext>
                </a:extLst>
              </a:tr>
              <a:tr h="8055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TNB-2036 FE</a:t>
                      </a:r>
                      <a:endParaRPr lang="ru-RU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1920x1080</a:t>
                      </a:r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3.6мм</a:t>
                      </a:r>
                    </a:p>
                    <a:p>
                      <a:pPr algn="ctr"/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Цифровой</a:t>
                      </a:r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12V</a:t>
                      </a:r>
                      <a:r>
                        <a:rPr lang="en-US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DC</a:t>
                      </a:r>
                    </a:p>
                    <a:p>
                      <a:pPr algn="ctr"/>
                      <a:r>
                        <a:rPr lang="en-US" baseline="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PoE</a:t>
                      </a:r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6790021"/>
                  </a:ext>
                </a:extLst>
              </a:tr>
              <a:tr h="8055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TNB-1336 FE</a:t>
                      </a:r>
                      <a:endParaRPr lang="ru-RU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1280x960</a:t>
                      </a:r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3.6мм</a:t>
                      </a:r>
                    </a:p>
                    <a:p>
                      <a:pPr algn="ctr"/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Цифровой</a:t>
                      </a:r>
                    </a:p>
                    <a:p>
                      <a:pPr algn="ctr"/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12V</a:t>
                      </a:r>
                      <a:r>
                        <a:rPr lang="en-US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DC</a:t>
                      </a:r>
                    </a:p>
                    <a:p>
                      <a:pPr algn="ctr"/>
                      <a:r>
                        <a:rPr lang="en-US" baseline="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PoE</a:t>
                      </a:r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3094482"/>
                  </a:ext>
                </a:extLst>
              </a:tr>
            </a:tbl>
          </a:graphicData>
        </a:graphic>
      </p:graphicFrame>
      <p:sp>
        <p:nvSpPr>
          <p:cNvPr id="2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Краткое введение и сравнение</a:t>
            </a:r>
            <a:endParaRPr lang="ru-RU" sz="32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-17245" y="-16674"/>
            <a:ext cx="6043295" cy="4790982"/>
          </a:xfrm>
          <a:prstGeom prst="rect">
            <a:avLst/>
          </a:prstGeom>
          <a:gradFill flip="none" rotWithShape="1">
            <a:gsLst>
              <a:gs pos="19000">
                <a:schemeClr val="bg1">
                  <a:lumMod val="95000"/>
                  <a:alpha val="0"/>
                </a:schemeClr>
              </a:gs>
              <a:gs pos="65000">
                <a:schemeClr val="bg1">
                  <a:lumMod val="85000"/>
                  <a:alpha val="79000"/>
                </a:schemeClr>
              </a:gs>
              <a:gs pos="40000">
                <a:schemeClr val="bg1">
                  <a:lumMod val="85000"/>
                </a:schemeClr>
              </a:gs>
              <a:gs pos="100000">
                <a:schemeClr val="bg1">
                  <a:lumMod val="65000"/>
                  <a:alpha val="2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70276"/>
              </p:ext>
            </p:extLst>
          </p:nvPr>
        </p:nvGraphicFramePr>
        <p:xfrm>
          <a:off x="4071479" y="1397039"/>
          <a:ext cx="7452041" cy="4501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6579">
                  <a:extLst>
                    <a:ext uri="{9D8B030D-6E8A-4147-A177-3AD203B41FA5}">
                      <a16:colId xmlns="" xmlns:a16="http://schemas.microsoft.com/office/drawing/2014/main" val="1849844703"/>
                    </a:ext>
                  </a:extLst>
                </a:gridCol>
                <a:gridCol w="5735462">
                  <a:extLst>
                    <a:ext uri="{9D8B030D-6E8A-4147-A177-3AD203B41FA5}">
                      <a16:colId xmlns="" xmlns:a16="http://schemas.microsoft.com/office/drawing/2014/main" val="3124005956"/>
                    </a:ext>
                  </a:extLst>
                </a:gridCol>
              </a:tblGrid>
              <a:tr h="14851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Оптика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ru-RU" sz="140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11592672"/>
                  </a:ext>
                </a:extLst>
              </a:tr>
              <a:tr h="1293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Сжатие видео</a:t>
                      </a:r>
                    </a:p>
                    <a:p>
                      <a:pPr algn="ctr"/>
                      <a:endParaRPr lang="ru-RU" sz="16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9878404"/>
                  </a:ext>
                </a:extLst>
              </a:tr>
              <a:tr h="4958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Совместимость</a:t>
                      </a:r>
                    </a:p>
                  </a:txBody>
                  <a:tcPr anchor="ctr">
                    <a:lnL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6790021"/>
                  </a:ext>
                </a:extLst>
              </a:tr>
              <a:tr h="12269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Эксплуатация</a:t>
                      </a:r>
                    </a:p>
                    <a:p>
                      <a:pPr algn="ctr"/>
                      <a:endParaRPr lang="ru-RU" sz="16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3094482"/>
                  </a:ext>
                </a:extLst>
              </a:tr>
            </a:tbl>
          </a:graphicData>
        </a:graphic>
      </p:graphicFrame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11767" r="5550" b="26069"/>
          <a:stretch/>
        </p:blipFill>
        <p:spPr>
          <a:xfrm>
            <a:off x="-160844" y="3242337"/>
            <a:ext cx="4954350" cy="2291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15366" y="2999714"/>
            <a:ext cx="2997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Формат сжатия </a:t>
            </a:r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H.264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Тройной видеопоток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Функция </a:t>
            </a:r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ROI </a:t>
            </a:r>
            <a:endParaRPr lang="ru-RU" sz="14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Пользовательское </a:t>
            </a:r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OSD</a:t>
            </a: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меню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15366" y="1521945"/>
            <a:ext cx="55910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-1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Оптическое стекло с высоким коэффициентом пропускания</a:t>
            </a:r>
          </a:p>
          <a:p>
            <a:pPr lvl="0"/>
            <a:r>
              <a:rPr lang="ru-RU" sz="1400" spc="-1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ИК- лучей</a:t>
            </a:r>
            <a:endParaRPr lang="en-US" sz="14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-1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Светодиоды последнего поколения, использующиеся в автомобильной отрасли</a:t>
            </a:r>
            <a:endParaRPr lang="en-US" sz="14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-1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Интеллектуальная ИК-подсветка </a:t>
            </a:r>
            <a:endParaRPr lang="en-US" sz="14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-1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Функция </a:t>
            </a:r>
            <a:r>
              <a:rPr lang="en-US" sz="1400" spc="-1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3D</a:t>
            </a:r>
            <a:r>
              <a:rPr lang="en-US" sz="1400" spc="-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spc="-2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lang="en-US" sz="1400" spc="-1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NR</a:t>
            </a:r>
            <a:endParaRPr lang="ru-RU" sz="14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836201" y="2999714"/>
            <a:ext cx="2570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Маскирование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Детекция</a:t>
            </a:r>
            <a:r>
              <a:rPr lang="ru-RU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движения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Режим Коридор (1080</a:t>
            </a:r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Оптический </a:t>
            </a:r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WDR</a:t>
            </a:r>
            <a:endParaRPr lang="ru-RU" sz="1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Функция </a:t>
            </a:r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Defog</a:t>
            </a:r>
            <a:endParaRPr lang="ru-RU" sz="14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820163" y="4302453"/>
            <a:ext cx="34150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Поддержка стандартов </a:t>
            </a:r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ONVIF</a:t>
            </a: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2.5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816898" y="4806362"/>
            <a:ext cx="5459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Источник питания 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DC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12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или </a:t>
            </a:r>
            <a:r>
              <a:rPr lang="en-US" sz="14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PoE</a:t>
            </a:r>
            <a:endParaRPr lang="ru-RU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Диапазон питания ±25%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Широкий диапазон рабочих температур от -35° до 60°C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Степень защиты корпуса </a:t>
            </a:r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IP66</a:t>
            </a:r>
            <a:endParaRPr lang="ru-RU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1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1705942" y="64886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5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437" y="719026"/>
            <a:ext cx="5621929" cy="560219"/>
          </a:xfrm>
        </p:spPr>
        <p:txBody>
          <a:bodyPr>
            <a:noAutofit/>
          </a:bodyPr>
          <a:lstStyle/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Основные характеристики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Краткое введение и сравнение</a:t>
            </a:r>
            <a:endParaRPr lang="ru-RU" sz="32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317224"/>
              </p:ext>
            </p:extLst>
          </p:nvPr>
        </p:nvGraphicFramePr>
        <p:xfrm>
          <a:off x="1234081" y="1298099"/>
          <a:ext cx="9739520" cy="5100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9352">
                  <a:extLst>
                    <a:ext uri="{9D8B030D-6E8A-4147-A177-3AD203B41FA5}">
                      <a16:colId xmlns="" xmlns:a16="http://schemas.microsoft.com/office/drawing/2014/main" val="3303569503"/>
                    </a:ext>
                  </a:extLst>
                </a:gridCol>
                <a:gridCol w="1816383">
                  <a:extLst>
                    <a:ext uri="{9D8B030D-6E8A-4147-A177-3AD203B41FA5}">
                      <a16:colId xmlns="" xmlns:a16="http://schemas.microsoft.com/office/drawing/2014/main" val="1849844703"/>
                    </a:ext>
                  </a:extLst>
                </a:gridCol>
                <a:gridCol w="2100981">
                  <a:extLst>
                    <a:ext uri="{9D8B030D-6E8A-4147-A177-3AD203B41FA5}">
                      <a16:colId xmlns="" xmlns:a16="http://schemas.microsoft.com/office/drawing/2014/main" val="3124005956"/>
                    </a:ext>
                  </a:extLst>
                </a:gridCol>
                <a:gridCol w="2261402">
                  <a:extLst>
                    <a:ext uri="{9D8B030D-6E8A-4147-A177-3AD203B41FA5}">
                      <a16:colId xmlns="" xmlns:a16="http://schemas.microsoft.com/office/drawing/2014/main" val="3821085125"/>
                    </a:ext>
                  </a:extLst>
                </a:gridCol>
                <a:gridCol w="2261402">
                  <a:extLst>
                    <a:ext uri="{9D8B030D-6E8A-4147-A177-3AD203B41FA5}">
                      <a16:colId xmlns="" xmlns:a16="http://schemas.microsoft.com/office/drawing/2014/main" val="349731068"/>
                    </a:ext>
                  </a:extLst>
                </a:gridCol>
              </a:tblGrid>
              <a:tr h="430427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Параметр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Камеры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TARGET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Камеры других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производителей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Примечание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1592672"/>
                  </a:ext>
                </a:extLst>
              </a:tr>
              <a:tr h="4836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Модель</a:t>
                      </a:r>
                      <a:endParaRPr lang="ru-RU" sz="12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015"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1080P/</a:t>
                      </a:r>
                      <a:r>
                        <a:rPr lang="ru-RU" sz="12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MP</a:t>
                      </a:r>
                      <a:endParaRPr lang="en-US" sz="12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TNB-4036 FE</a:t>
                      </a:r>
                      <a:r>
                        <a:rPr lang="ru-RU" sz="1200" b="1" spc="-7" baseline="24305" dirty="0" smtClean="0">
                          <a:solidFill>
                            <a:srgbClr val="3853A4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  <a:r>
                        <a:rPr lang="en-US" sz="1200" b="1" spc="-7" baseline="24305" dirty="0" smtClean="0">
                          <a:solidFill>
                            <a:srgbClr val="3853A4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MP</a:t>
                      </a:r>
                      <a:endParaRPr lang="en-US" sz="1200" b="0" spc="0" baseline="0" dirty="0" smtClean="0">
                        <a:solidFill>
                          <a:srgbClr val="3853A4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TNB-2036 FE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5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XX</a:t>
                      </a:r>
                      <a:r>
                        <a:rPr lang="en-US" sz="1200" spc="-5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-</a:t>
                      </a:r>
                      <a:r>
                        <a:rPr lang="en-US" sz="12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2CD203</a:t>
                      </a:r>
                      <a:r>
                        <a:rPr lang="en-US" sz="1200" spc="-5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2-</a:t>
                      </a:r>
                      <a:r>
                        <a:rPr lang="en-US" sz="12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</a:t>
                      </a:r>
                      <a:r>
                        <a:rPr lang="en-US" sz="1200" spc="8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1200" b="1" spc="-7" baseline="24305" dirty="0" smtClean="0">
                          <a:solidFill>
                            <a:srgbClr val="3853A4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3MP</a:t>
                      </a:r>
                      <a:endParaRPr lang="en-US" sz="1200" baseline="24305" dirty="0" smtClean="0">
                        <a:solidFill>
                          <a:srgbClr val="3853A4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9878404"/>
                  </a:ext>
                </a:extLst>
              </a:tr>
              <a:tr h="284494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720</a:t>
                      </a:r>
                      <a:r>
                        <a:rPr lang="en-US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</a:t>
                      </a:r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TNB-1336 FE</a:t>
                      </a:r>
                      <a:endParaRPr lang="ru-RU" sz="12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5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XX</a:t>
                      </a:r>
                      <a:r>
                        <a:rPr lang="en-US" sz="1200" spc="-5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-</a:t>
                      </a:r>
                      <a:r>
                        <a:rPr lang="en-US" sz="12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2CD201</a:t>
                      </a:r>
                      <a:r>
                        <a:rPr lang="en-US" sz="1200" spc="-5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2-</a:t>
                      </a:r>
                      <a:r>
                        <a:rPr lang="en-US" sz="12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</a:t>
                      </a:r>
                      <a:endParaRPr lang="en-US" sz="12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0735120"/>
                  </a:ext>
                </a:extLst>
              </a:tr>
              <a:tr h="483639">
                <a:tc rowSpan="6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Оптика</a:t>
                      </a:r>
                      <a:endParaRPr lang="ru-RU" sz="12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Сенсор</a:t>
                      </a:r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1/</a:t>
                      </a:r>
                      <a:r>
                        <a:rPr lang="en-US" sz="1200" spc="5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.8”(1</a:t>
                      </a:r>
                      <a:r>
                        <a:rPr lang="en-US" sz="1200" spc="5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r>
                        <a:rPr lang="en-US" sz="1200" spc="-1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1/</a:t>
                      </a:r>
                      <a:r>
                        <a:rPr lang="en-US" sz="1200" spc="5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”</a:t>
                      </a:r>
                      <a:r>
                        <a:rPr lang="en-US" sz="1200" spc="-5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720P)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1/</a:t>
                      </a:r>
                      <a:r>
                        <a:rPr lang="ru-RU" sz="1200" spc="5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r>
                        <a:rPr lang="ru-RU" sz="12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”</a:t>
                      </a:r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Используется последняя</a:t>
                      </a:r>
                    </a:p>
                    <a:p>
                      <a:pPr algn="ctr"/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разработка</a:t>
                      </a:r>
                      <a:r>
                        <a:rPr lang="ru-RU" sz="12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Sony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6790021"/>
                  </a:ext>
                </a:extLst>
              </a:tr>
              <a:tr h="284494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ИК</a:t>
                      </a:r>
                      <a:r>
                        <a:rPr lang="en-US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-</a:t>
                      </a:r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стекло</a:t>
                      </a:r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V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</a:t>
                      </a:r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55566997"/>
                  </a:ext>
                </a:extLst>
              </a:tr>
              <a:tr h="483639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ИК-подсветка</a:t>
                      </a:r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Светодиоды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OSRAM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Светодиоды</a:t>
                      </a:r>
                      <a:endParaRPr lang="ru-RU" sz="12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малого</a:t>
                      </a:r>
                      <a:r>
                        <a:rPr lang="ru-RU" sz="12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размера</a:t>
                      </a:r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Более эффективное </a:t>
                      </a:r>
                    </a:p>
                    <a:p>
                      <a:pPr algn="ctr"/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освещение</a:t>
                      </a:r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57075326"/>
                  </a:ext>
                </a:extLst>
              </a:tr>
              <a:tr h="483639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Интеллектуальная</a:t>
                      </a:r>
                      <a:r>
                        <a:rPr lang="ru-RU" sz="12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ИК- подсветка</a:t>
                      </a:r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V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V</a:t>
                      </a:r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Более</a:t>
                      </a:r>
                      <a:r>
                        <a:rPr lang="ru-RU" sz="12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корректная</a:t>
                      </a:r>
                    </a:p>
                    <a:p>
                      <a:pPr algn="ctr"/>
                      <a:r>
                        <a:rPr lang="ru-RU" sz="12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работа</a:t>
                      </a:r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7725069"/>
                  </a:ext>
                </a:extLst>
              </a:tr>
              <a:tr h="284494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Функция </a:t>
                      </a:r>
                      <a:r>
                        <a:rPr lang="en-US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Defog</a:t>
                      </a:r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V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</a:t>
                      </a:r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2533511"/>
                  </a:ext>
                </a:extLst>
              </a:tr>
              <a:tr h="284494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Настройка сцены по</a:t>
                      </a:r>
                    </a:p>
                    <a:p>
                      <a:pPr algn="ctr"/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расписанию</a:t>
                      </a:r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V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</a:t>
                      </a:r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7262166"/>
                  </a:ext>
                </a:extLst>
              </a:tr>
              <a:tr h="45216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Сжатие видео</a:t>
                      </a:r>
                      <a:endParaRPr lang="ru-RU" sz="12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видео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потоков</a:t>
                      </a:r>
                      <a:endParaRPr lang="ru-RU" sz="12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Три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Два</a:t>
                      </a:r>
                    </a:p>
                    <a:p>
                      <a:pPr algn="ctr"/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3094482"/>
                  </a:ext>
                </a:extLst>
              </a:tr>
              <a:tr h="4515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Сеть</a:t>
                      </a:r>
                      <a:endParaRPr lang="en-US" sz="1200" b="1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Передача данных по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протоколу </a:t>
                      </a:r>
                      <a:r>
                        <a:rPr lang="en-US" sz="12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</a:t>
                      </a:r>
                      <a:r>
                        <a:rPr lang="en-US" sz="1200" spc="-5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</a:t>
                      </a:r>
                      <a:r>
                        <a:rPr lang="en-US" sz="12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</a:t>
                      </a:r>
                      <a:r>
                        <a:rPr lang="en-US" sz="1200" spc="-5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</a:t>
                      </a:r>
                      <a:r>
                        <a:rPr lang="en-US" sz="12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</a:t>
                      </a:r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Двойное подключение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к хранилищам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iSCSI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Одинарное подключение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к хранилищам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iSCSI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2124782"/>
                  </a:ext>
                </a:extLst>
              </a:tr>
              <a:tr h="48363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Эксплуатация</a:t>
                      </a:r>
                      <a:endParaRPr lang="ru-RU" sz="12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Диапазон питания</a:t>
                      </a:r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25%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±</a:t>
                      </a:r>
                      <a:r>
                        <a:rPr lang="ru-RU" sz="12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10%</a:t>
                      </a:r>
                      <a:endParaRPr lang="ru-RU" sz="12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6542552"/>
                  </a:ext>
                </a:extLst>
              </a:tr>
            </a:tbl>
          </a:graphicData>
        </a:graphic>
      </p:graphicFrame>
      <p:sp>
        <p:nvSpPr>
          <p:cNvPr id="21" name="Прямоугольник 12"/>
          <p:cNvSpPr/>
          <p:nvPr/>
        </p:nvSpPr>
        <p:spPr>
          <a:xfrm>
            <a:off x="0" y="-4662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24946"/>
            <a:ext cx="9120553" cy="67934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705942" y="64886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6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48142" y="58903"/>
            <a:ext cx="7480169" cy="11636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Сравнение с другими моделями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Краткое введение и сравнение</a:t>
            </a:r>
            <a:endParaRPr lang="ru-RU" sz="32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42318"/>
              </p:ext>
            </p:extLst>
          </p:nvPr>
        </p:nvGraphicFramePr>
        <p:xfrm>
          <a:off x="697680" y="1604934"/>
          <a:ext cx="10825839" cy="488083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237994">
                  <a:extLst>
                    <a:ext uri="{9D8B030D-6E8A-4147-A177-3AD203B41FA5}">
                      <a16:colId xmlns="" xmlns:a16="http://schemas.microsoft.com/office/drawing/2014/main" val="8415716"/>
                    </a:ext>
                  </a:extLst>
                </a:gridCol>
                <a:gridCol w="2135272">
                  <a:extLst>
                    <a:ext uri="{9D8B030D-6E8A-4147-A177-3AD203B41FA5}">
                      <a16:colId xmlns="" xmlns:a16="http://schemas.microsoft.com/office/drawing/2014/main" val="3124005956"/>
                    </a:ext>
                  </a:extLst>
                </a:gridCol>
                <a:gridCol w="3743824">
                  <a:extLst>
                    <a:ext uri="{9D8B030D-6E8A-4147-A177-3AD203B41FA5}">
                      <a16:colId xmlns="" xmlns:a16="http://schemas.microsoft.com/office/drawing/2014/main" val="3703430829"/>
                    </a:ext>
                  </a:extLst>
                </a:gridCol>
                <a:gridCol w="2708749">
                  <a:extLst>
                    <a:ext uri="{9D8B030D-6E8A-4147-A177-3AD203B41FA5}">
                      <a16:colId xmlns="" xmlns:a16="http://schemas.microsoft.com/office/drawing/2014/main" val="3713163685"/>
                    </a:ext>
                  </a:extLst>
                </a:gridCol>
              </a:tblGrid>
              <a:tr h="3864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Тип стекла объектива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Применение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1592672"/>
                  </a:ext>
                </a:extLst>
              </a:tr>
              <a:tr h="215012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Стекло с ИК-фильтром</a:t>
                      </a: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Фильтр ИК-диапазона увеличивает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коэффициент пропускания инфракрасных лучей до 93% и снижает скопление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насекомых в ночное время</a:t>
                      </a: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Используется при снижении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уровня освещенности</a:t>
                      </a:r>
                      <a:endParaRPr lang="en-US" sz="14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окружающей среды при</a:t>
                      </a:r>
                      <a:endParaRPr lang="en-US" sz="14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включенной ИК-подсветке</a:t>
                      </a: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9878404"/>
                  </a:ext>
                </a:extLst>
              </a:tr>
              <a:tr h="234429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Обычное стекло</a:t>
                      </a:r>
                    </a:p>
                    <a:p>
                      <a:pPr algn="ctr"/>
                      <a:endParaRPr lang="ru-RU" sz="14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Коэффициент пропускания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инфракрасных лучей до 85%</a:t>
                      </a: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Используется при снижении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уровня освещенности</a:t>
                      </a:r>
                      <a:endParaRPr lang="en-US" sz="14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окружающей среды при</a:t>
                      </a:r>
                      <a:endParaRPr lang="en-US" sz="14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включенной ИК-подсветке</a:t>
                      </a: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6790021"/>
                  </a:ext>
                </a:extLst>
              </a:tr>
            </a:tbl>
          </a:graphicData>
        </a:graphic>
      </p:graphicFrame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0" y="4161753"/>
            <a:ext cx="1933575" cy="1914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7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01566" y="6024843"/>
            <a:ext cx="1828083" cy="38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стороннего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производителя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5" y="2022855"/>
            <a:ext cx="1990725" cy="178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Заголовок 1"/>
          <p:cNvSpPr txBox="1">
            <a:spLocks/>
          </p:cNvSpPr>
          <p:nvPr/>
        </p:nvSpPr>
        <p:spPr>
          <a:xfrm>
            <a:off x="635672" y="934294"/>
            <a:ext cx="5621929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Сравнение ИК-фильтра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32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7169" y="3699375"/>
            <a:ext cx="1656876" cy="36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19110"/>
              </p:ext>
            </p:extLst>
          </p:nvPr>
        </p:nvGraphicFramePr>
        <p:xfrm>
          <a:off x="697681" y="1528546"/>
          <a:ext cx="10812320" cy="493110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235199">
                  <a:extLst>
                    <a:ext uri="{9D8B030D-6E8A-4147-A177-3AD203B41FA5}">
                      <a16:colId xmlns="" xmlns:a16="http://schemas.microsoft.com/office/drawing/2014/main" val="8415716"/>
                    </a:ext>
                  </a:extLst>
                </a:gridCol>
                <a:gridCol w="2234206">
                  <a:extLst>
                    <a:ext uri="{9D8B030D-6E8A-4147-A177-3AD203B41FA5}">
                      <a16:colId xmlns="" xmlns:a16="http://schemas.microsoft.com/office/drawing/2014/main" val="3124005956"/>
                    </a:ext>
                  </a:extLst>
                </a:gridCol>
                <a:gridCol w="3378933">
                  <a:extLst>
                    <a:ext uri="{9D8B030D-6E8A-4147-A177-3AD203B41FA5}">
                      <a16:colId xmlns="" xmlns:a16="http://schemas.microsoft.com/office/drawing/2014/main" val="3703430829"/>
                    </a:ext>
                  </a:extLst>
                </a:gridCol>
                <a:gridCol w="2963982">
                  <a:extLst>
                    <a:ext uri="{9D8B030D-6E8A-4147-A177-3AD203B41FA5}">
                      <a16:colId xmlns="" xmlns:a16="http://schemas.microsoft.com/office/drawing/2014/main" val="3713163685"/>
                    </a:ext>
                  </a:extLst>
                </a:gridCol>
              </a:tblGrid>
              <a:tr h="321765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Тип ИК-подсветки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Применение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1592672"/>
                  </a:ext>
                </a:extLst>
              </a:tr>
              <a:tr h="2205104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ru-RU" sz="1400" kern="120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spcBef>
                          <a:spcPts val="0"/>
                        </a:spcBef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Светодиоды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OSRAM</a:t>
                      </a:r>
                    </a:p>
                    <a:p>
                      <a:pPr marL="0" algn="ctr" defTabSz="914400" rtl="0" eaLnBrk="1" latinLnBrk="1" hangingPunct="1"/>
                      <a:endParaRPr lang="ru-RU" sz="1400" kern="120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1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Более эффективное и равномерное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lvl="0" algn="ctr" defTabSz="914400" rtl="0" eaLnBrk="1" latinLnBrk="1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освещение, длительный срок службы</a:t>
                      </a:r>
                    </a:p>
                    <a:p>
                      <a:pPr marL="0" algn="ctr" defTabSz="914400" rtl="0" eaLnBrk="1" latinLnBrk="1" hangingPunct="1"/>
                      <a:endParaRPr lang="ru-RU" sz="1400" kern="120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Используется при снижении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уровня освещенности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окружающей среды при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включенной ИК-подсветке</a:t>
                      </a:r>
                    </a:p>
                    <a:p>
                      <a:pPr marL="0" algn="ctr" defTabSz="914400" rtl="0" eaLnBrk="1" latinLnBrk="1" hangingPunct="1"/>
                      <a:endParaRPr lang="ru-RU" sz="1400" kern="120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9878404"/>
                  </a:ext>
                </a:extLst>
              </a:tr>
              <a:tr h="240423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lang="ru-RU" sz="1400" kern="120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Светодиоды малого</a:t>
                      </a:r>
                    </a:p>
                    <a:p>
                      <a:pPr marL="0" algn="ctr" defTabSz="914400" rtl="0" eaLnBrk="1" latinLnBrk="1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размера</a:t>
                      </a:r>
                    </a:p>
                    <a:p>
                      <a:pPr marL="0" algn="ctr" defTabSz="914400" rtl="0" eaLnBrk="1" latinLnBrk="1" hangingPunct="1"/>
                      <a:endParaRPr lang="ru-RU" sz="1400" kern="1200" dirty="0" smtClean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algn="ctr" defTabSz="914400" rtl="0" eaLnBrk="1" latinLnBrk="1" hangingPunct="1"/>
                      <a:endParaRPr lang="ru-RU" sz="1400" kern="120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1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Малоэффективное освещение,</a:t>
                      </a:r>
                    </a:p>
                    <a:p>
                      <a:pPr marL="0" lvl="0" algn="ctr" defTabSz="914400" rtl="0" eaLnBrk="1" latinLnBrk="1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короткий срок службы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Используется при снижении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уровня освещенности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окружающей среды при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включенной ИК-подсветке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8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9039" y="3303737"/>
            <a:ext cx="1681119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53435" y="5718185"/>
            <a:ext cx="1852326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стороннего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производителя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41258" y="857097"/>
            <a:ext cx="5621929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Сравнение ИК-подсветки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t="3360" r="4602" b="4445"/>
          <a:stretch/>
        </p:blipFill>
        <p:spPr bwMode="auto">
          <a:xfrm>
            <a:off x="935537" y="4135603"/>
            <a:ext cx="1688123" cy="1655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" t="25875" r="4044" b="26315"/>
          <a:stretch/>
        </p:blipFill>
        <p:spPr bwMode="auto">
          <a:xfrm>
            <a:off x="647770" y="2422394"/>
            <a:ext cx="2263656" cy="822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</a:p>
        </p:txBody>
      </p:sp>
    </p:spTree>
    <p:extLst>
      <p:ext uri="{BB962C8B-B14F-4D97-AF65-F5344CB8AC3E}">
        <p14:creationId xmlns:p14="http://schemas.microsoft.com/office/powerpoint/2010/main" val="21191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65382"/>
              </p:ext>
            </p:extLst>
          </p:nvPr>
        </p:nvGraphicFramePr>
        <p:xfrm>
          <a:off x="711200" y="1579573"/>
          <a:ext cx="10812320" cy="4671119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235199">
                  <a:extLst>
                    <a:ext uri="{9D8B030D-6E8A-4147-A177-3AD203B41FA5}">
                      <a16:colId xmlns="" xmlns:a16="http://schemas.microsoft.com/office/drawing/2014/main" val="8415716"/>
                    </a:ext>
                  </a:extLst>
                </a:gridCol>
                <a:gridCol w="2407799">
                  <a:extLst>
                    <a:ext uri="{9D8B030D-6E8A-4147-A177-3AD203B41FA5}">
                      <a16:colId xmlns="" xmlns:a16="http://schemas.microsoft.com/office/drawing/2014/main" val="3124005956"/>
                    </a:ext>
                  </a:extLst>
                </a:gridCol>
                <a:gridCol w="4412921">
                  <a:extLst>
                    <a:ext uri="{9D8B030D-6E8A-4147-A177-3AD203B41FA5}">
                      <a16:colId xmlns="" xmlns:a16="http://schemas.microsoft.com/office/drawing/2014/main" val="3703430829"/>
                    </a:ext>
                  </a:extLst>
                </a:gridCol>
                <a:gridCol w="1756401">
                  <a:extLst>
                    <a:ext uri="{9D8B030D-6E8A-4147-A177-3AD203B41FA5}">
                      <a16:colId xmlns="" xmlns:a16="http://schemas.microsoft.com/office/drawing/2014/main" val="3713163685"/>
                    </a:ext>
                  </a:extLst>
                </a:gridCol>
              </a:tblGrid>
              <a:tr h="3000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Дизайн кронштейна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Применение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1592672"/>
                  </a:ext>
                </a:extLst>
              </a:tr>
              <a:tr h="2088845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Уникальный дизайн</a:t>
                      </a:r>
                    </a:p>
                    <a:p>
                      <a:pPr algn="ctr">
                        <a:spcBef>
                          <a:spcPts val="0"/>
                        </a:spcBef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кронштейна максимально </a:t>
                      </a:r>
                    </a:p>
                    <a:p>
                      <a:pPr algn="ctr">
                        <a:spcBef>
                          <a:spcPts val="0"/>
                        </a:spcBef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облегчающий установку</a:t>
                      </a:r>
                    </a:p>
                    <a:p>
                      <a:pPr algn="ctr">
                        <a:spcBef>
                          <a:spcPts val="0"/>
                        </a:spcBef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камеры</a:t>
                      </a:r>
                      <a:endParaRPr lang="en-US" sz="14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Быстрый монтаж, не требующий дополнительного</a:t>
                      </a:r>
                    </a:p>
                    <a:p>
                      <a:pPr lvl="0" algn="ctr"/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удерживания камеры</a:t>
                      </a: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Монтаж камеры</a:t>
                      </a: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89878404"/>
                  </a:ext>
                </a:extLst>
              </a:tr>
              <a:tr h="227747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Обычный дизайн </a:t>
                      </a:r>
                    </a:p>
                    <a:p>
                      <a:pPr algn="ctr"/>
                      <a:endParaRPr lang="ru-RU" sz="14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Во время монтажа необходимо придерживать</a:t>
                      </a:r>
                    </a:p>
                    <a:p>
                      <a:pPr lvl="0" algn="ctr"/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руками и кронштейн и камеру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Монтаж камеры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9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3424" y="3370801"/>
            <a:ext cx="1628286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65930" y="5630088"/>
            <a:ext cx="1954995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стороннего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производителя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39831" y="72831"/>
            <a:ext cx="8118798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11" y="2031240"/>
            <a:ext cx="1569312" cy="1456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32" y="4184877"/>
            <a:ext cx="1557591" cy="1459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641258" y="928784"/>
            <a:ext cx="5621929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Сравнение кронштейнов</a:t>
            </a:r>
            <a:endParaRPr lang="ru-RU" sz="26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9ABBDA1B-1E3E-42D4-A067-421F9FF2671F}" vid="{3FC5821D-7AE9-42FC-9870-FBE3CD953979}"/>
    </a:ext>
  </a:extLst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1303</TotalTime>
  <Words>884</Words>
  <Application>Microsoft Office PowerPoint</Application>
  <PresentationFormat>Произвольный</PresentationFormat>
  <Paragraphs>300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Тема1</vt:lpstr>
      <vt:lpstr>2_Office 테마</vt:lpstr>
      <vt:lpstr>3_Office 테마</vt:lpstr>
      <vt:lpstr>Всепогодные фиксированные сетевые видеокамеры, модели:</vt:lpstr>
      <vt:lpstr>Содержание</vt:lpstr>
      <vt:lpstr>Презентация PowerPoint</vt:lpstr>
      <vt:lpstr>Презентация PowerPoint</vt:lpstr>
      <vt:lpstr>Основные характеристики</vt:lpstr>
      <vt:lpstr>Презентация PowerPoint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www.target-ip.ru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Уличные фиксированные сетевые камеры</dc:title>
  <dc:creator>Frolov Lev</dc:creator>
  <cp:lastModifiedBy>frolov</cp:lastModifiedBy>
  <cp:revision>124</cp:revision>
  <dcterms:created xsi:type="dcterms:W3CDTF">2016-02-10T08:16:59Z</dcterms:created>
  <dcterms:modified xsi:type="dcterms:W3CDTF">2016-03-05T15:14:54Z</dcterms:modified>
</cp:coreProperties>
</file>