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media/image29.jpg" ContentType="image/jpg"/>
  <Override PartName="/ppt/media/image30.jpg" ContentType="image/jpg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3" r:id="rId1"/>
    <p:sldMasterId id="2147483728" r:id="rId2"/>
    <p:sldMasterId id="2147483731" r:id="rId3"/>
  </p:sldMasterIdLst>
  <p:notesMasterIdLst>
    <p:notesMasterId r:id="rId24"/>
  </p:notesMasterIdLst>
  <p:handoutMasterIdLst>
    <p:handoutMasterId r:id="rId25"/>
  </p:handoutMasterIdLst>
  <p:sldIdLst>
    <p:sldId id="256" r:id="rId4"/>
    <p:sldId id="257" r:id="rId5"/>
    <p:sldId id="274" r:id="rId6"/>
    <p:sldId id="285" r:id="rId7"/>
    <p:sldId id="259" r:id="rId8"/>
    <p:sldId id="260" r:id="rId9"/>
    <p:sldId id="261" r:id="rId10"/>
    <p:sldId id="275" r:id="rId11"/>
    <p:sldId id="263" r:id="rId12"/>
    <p:sldId id="286" r:id="rId13"/>
    <p:sldId id="287" r:id="rId14"/>
    <p:sldId id="279" r:id="rId15"/>
    <p:sldId id="280" r:id="rId16"/>
    <p:sldId id="288" r:id="rId17"/>
    <p:sldId id="289" r:id="rId18"/>
    <p:sldId id="281" r:id="rId19"/>
    <p:sldId id="283" r:id="rId20"/>
    <p:sldId id="290" r:id="rId21"/>
    <p:sldId id="291" r:id="rId22"/>
    <p:sldId id="284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3A4"/>
    <a:srgbClr val="ED1F24"/>
    <a:srgbClr val="0F1111"/>
    <a:srgbClr val="EAFB11"/>
    <a:srgbClr val="6B79B5"/>
    <a:srgbClr val="2F68AD"/>
    <a:srgbClr val="69BD45"/>
    <a:srgbClr val="6181C2"/>
    <a:srgbClr val="6CB360"/>
    <a:srgbClr val="2F96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27" autoAdjust="0"/>
  </p:normalViewPr>
  <p:slideViewPr>
    <p:cSldViewPr snapToGrid="0">
      <p:cViewPr varScale="1">
        <p:scale>
          <a:sx n="84" d="100"/>
          <a:sy n="84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11BEE1-8C56-4313-9CF5-65BFCC71B2DF}" type="datetimeFigureOut">
              <a:rPr lang="ru-RU" smtClean="0"/>
              <a:t>05.03.2016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4C6E6-8F6A-47F2-A928-6304894654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522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DDAC96-1A87-4DA0-BC2F-93D0E3791F20}" type="datetimeFigureOut">
              <a:rPr lang="ru-RU" smtClean="0"/>
              <a:t>05.03.2016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127A3-0AD1-47B5-B1A2-F0B79C97FB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3434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2191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024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92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067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6774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428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2077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4912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4068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44346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299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9245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800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322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283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523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075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28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001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127A3-0AD1-47B5-B1A2-F0B79C97FB3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421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14.png"/>
          <p:cNvPicPr>
            <a:picLocks noChangeAspect="1"/>
          </p:cNvPicPr>
          <p:nvPr/>
        </p:nvPicPr>
        <p:blipFill>
          <a:blip r:embed="rId2" cstate="print">
            <a:lum bright="56000" contrast="14000"/>
          </a:blip>
          <a:srcRect r="32839" b="32839"/>
          <a:stretch>
            <a:fillRect/>
          </a:stretch>
        </p:blipFill>
        <p:spPr>
          <a:xfrm>
            <a:off x="2" y="1116"/>
            <a:ext cx="12191999" cy="6856884"/>
          </a:xfrm>
          <a:prstGeom prst="rect">
            <a:avLst/>
          </a:prstGeom>
        </p:spPr>
      </p:pic>
      <p:pic>
        <p:nvPicPr>
          <p:cNvPr id="14" name="그림 13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1" y="226695"/>
            <a:ext cx="1155700" cy="231140"/>
          </a:xfrm>
          <a:prstGeom prst="rect">
            <a:avLst/>
          </a:prstGeom>
        </p:spPr>
      </p:pic>
      <p:grpSp>
        <p:nvGrpSpPr>
          <p:cNvPr id="15" name="그룹 14"/>
          <p:cNvGrpSpPr/>
          <p:nvPr/>
        </p:nvGrpSpPr>
        <p:grpSpPr>
          <a:xfrm>
            <a:off x="0" y="6555106"/>
            <a:ext cx="12240000" cy="314325"/>
            <a:chOff x="-19050" y="6543675"/>
            <a:chExt cx="9199090" cy="314325"/>
          </a:xfrm>
        </p:grpSpPr>
        <p:sp>
          <p:nvSpPr>
            <p:cNvPr id="16" name="직사각형 15"/>
            <p:cNvSpPr/>
            <p:nvPr/>
          </p:nvSpPr>
          <p:spPr>
            <a:xfrm>
              <a:off x="-19050" y="6543675"/>
              <a:ext cx="9199090" cy="31432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7" name="제목 3"/>
            <p:cNvSpPr txBox="1">
              <a:spLocks/>
            </p:cNvSpPr>
            <p:nvPr/>
          </p:nvSpPr>
          <p:spPr>
            <a:xfrm>
              <a:off x="248205" y="6639282"/>
              <a:ext cx="2268000" cy="12311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dist" fontAlgn="auto">
                <a:spcAft>
                  <a:spcPts val="0"/>
                </a:spcAft>
              </a:pPr>
              <a:r>
                <a:rPr kumimoji="0" lang="en-US" altLang="ko-KR" sz="800" dirty="0" err="1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WiseNetⅢ</a:t>
              </a:r>
              <a:r>
                <a:rPr kumimoji="0" lang="en-US" altLang="ko-KR" sz="800" dirty="0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, The Wise Choice For Professionals!</a:t>
              </a:r>
            </a:p>
          </p:txBody>
        </p:sp>
        <p:pic>
          <p:nvPicPr>
            <p:cNvPr id="18" name="Picture 2" descr="C:\Users\Kim Hyein\Desktop\신종인플루엔자 범 부처 사업단 발표 프레젠테이션\작업\2.png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tretch>
              <a:fillRect/>
            </a:stretch>
          </p:blipFill>
          <p:spPr bwMode="auto">
            <a:xfrm>
              <a:off x="7299156" y="6617030"/>
              <a:ext cx="1577555" cy="16761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192225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1" y="226695"/>
            <a:ext cx="1155700" cy="2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16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1" y="226695"/>
            <a:ext cx="1155700" cy="231140"/>
          </a:xfrm>
          <a:prstGeom prst="rect">
            <a:avLst/>
          </a:prstGeom>
        </p:spPr>
      </p:pic>
      <p:grpSp>
        <p:nvGrpSpPr>
          <p:cNvPr id="7" name="그룹 6"/>
          <p:cNvGrpSpPr/>
          <p:nvPr/>
        </p:nvGrpSpPr>
        <p:grpSpPr>
          <a:xfrm>
            <a:off x="0" y="6555106"/>
            <a:ext cx="12192000" cy="314325"/>
            <a:chOff x="-19050" y="6543675"/>
            <a:chExt cx="9163015" cy="314325"/>
          </a:xfrm>
        </p:grpSpPr>
        <p:sp>
          <p:nvSpPr>
            <p:cNvPr id="8" name="직사각형 7"/>
            <p:cNvSpPr/>
            <p:nvPr/>
          </p:nvSpPr>
          <p:spPr>
            <a:xfrm>
              <a:off x="-19050" y="6543675"/>
              <a:ext cx="9163015" cy="31432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9" name="제목 3"/>
            <p:cNvSpPr txBox="1">
              <a:spLocks/>
            </p:cNvSpPr>
            <p:nvPr/>
          </p:nvSpPr>
          <p:spPr>
            <a:xfrm>
              <a:off x="248205" y="6639282"/>
              <a:ext cx="2268000" cy="12311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dist" fontAlgn="auto">
                <a:spcAft>
                  <a:spcPts val="0"/>
                </a:spcAft>
              </a:pPr>
              <a:r>
                <a:rPr kumimoji="0" lang="en-US" altLang="ko-KR" sz="800" dirty="0" err="1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WiseNe</a:t>
              </a:r>
              <a:r>
                <a:rPr kumimoji="0" lang="en-US" altLang="ko-KR" sz="800" spc="-300" dirty="0" err="1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t</a:t>
              </a:r>
              <a:r>
                <a:rPr kumimoji="0" lang="en-US" altLang="ko-KR" sz="800" spc="-300" dirty="0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 </a:t>
              </a:r>
              <a:r>
                <a:rPr kumimoji="0" lang="en-US" altLang="ko-KR" sz="800" dirty="0" smtClean="0">
                  <a:solidFill>
                    <a:prstClr val="white"/>
                  </a:solidFill>
                  <a:latin typeface="Times New Roman" pitchFamily="18" charset="0"/>
                  <a:ea typeface="삼성긴고딕 Ultralight" pitchFamily="50" charset="-127"/>
                  <a:cs typeface="Times New Roman" pitchFamily="18" charset="0"/>
                </a:rPr>
                <a:t>III</a:t>
              </a:r>
              <a:r>
                <a:rPr kumimoji="0" lang="en-US" altLang="ko-KR" sz="800" dirty="0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, The Wise Choice For Professionals!</a:t>
              </a:r>
            </a:p>
          </p:txBody>
        </p:sp>
        <p:pic>
          <p:nvPicPr>
            <p:cNvPr id="10" name="Picture 2" descr="C:\Users\Kim Hyein\Desktop\신종인플루엔자 범 부처 사업단 발표 프레젠테이션\작업\2.png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/>
            </a:blip>
            <a:stretch>
              <a:fillRect/>
            </a:stretch>
          </p:blipFill>
          <p:spPr bwMode="auto">
            <a:xfrm>
              <a:off x="7299156" y="6617030"/>
              <a:ext cx="1577555" cy="16761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305849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1" y="226695"/>
            <a:ext cx="1155700" cy="23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528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FB8EE-0763-412D-8996-BD2BCB6A2F92}" type="datetime1">
              <a:rPr lang="ru-RU" smtClean="0"/>
              <a:t>05.03.2016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B49C-C138-47D5-9C89-796DA2DF3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15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55301" y="300990"/>
            <a:ext cx="1155700" cy="231140"/>
          </a:xfrm>
          <a:prstGeom prst="rect">
            <a:avLst/>
          </a:prstGeom>
        </p:spPr>
      </p:pic>
      <p:pic>
        <p:nvPicPr>
          <p:cNvPr id="7" name="그림 6" descr="14.png"/>
          <p:cNvPicPr>
            <a:picLocks noChangeAspect="1"/>
          </p:cNvPicPr>
          <p:nvPr/>
        </p:nvPicPr>
        <p:blipFill>
          <a:blip r:embed="rId3" cstate="print">
            <a:lum bright="56000" contrast="14000"/>
          </a:blip>
          <a:srcRect r="32839" b="32839"/>
          <a:stretch>
            <a:fillRect/>
          </a:stretch>
        </p:blipFill>
        <p:spPr>
          <a:xfrm>
            <a:off x="2" y="1116"/>
            <a:ext cx="12191999" cy="6856884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0" y="6555106"/>
            <a:ext cx="12192000" cy="314325"/>
            <a:chOff x="-19050" y="6543675"/>
            <a:chExt cx="9163015" cy="314325"/>
          </a:xfrm>
        </p:grpSpPr>
        <p:sp>
          <p:nvSpPr>
            <p:cNvPr id="13" name="직사각형 12"/>
            <p:cNvSpPr/>
            <p:nvPr/>
          </p:nvSpPr>
          <p:spPr>
            <a:xfrm>
              <a:off x="-19050" y="6543675"/>
              <a:ext cx="9163015" cy="31432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4" name="제목 3"/>
            <p:cNvSpPr txBox="1">
              <a:spLocks/>
            </p:cNvSpPr>
            <p:nvPr/>
          </p:nvSpPr>
          <p:spPr>
            <a:xfrm>
              <a:off x="248205" y="6639282"/>
              <a:ext cx="2268000" cy="12311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dist" fontAlgn="auto">
                <a:spcAft>
                  <a:spcPts val="0"/>
                </a:spcAft>
              </a:pPr>
              <a:r>
                <a:rPr kumimoji="0" lang="en-US" altLang="ko-KR" sz="800" dirty="0" err="1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WiseNe</a:t>
              </a:r>
              <a:r>
                <a:rPr kumimoji="0" lang="en-US" altLang="ko-KR" sz="800" spc="-300" dirty="0" err="1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t</a:t>
              </a:r>
              <a:r>
                <a:rPr kumimoji="0" lang="en-US" altLang="ko-KR" sz="800" spc="-300" dirty="0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 </a:t>
              </a:r>
              <a:r>
                <a:rPr kumimoji="0" lang="en-US" altLang="ko-KR" sz="800" dirty="0" smtClean="0">
                  <a:solidFill>
                    <a:prstClr val="white"/>
                  </a:solidFill>
                  <a:latin typeface="Times New Roman" pitchFamily="18" charset="0"/>
                  <a:ea typeface="삼성긴고딕 Ultralight" pitchFamily="50" charset="-127"/>
                  <a:cs typeface="Times New Roman" pitchFamily="18" charset="0"/>
                </a:rPr>
                <a:t>III</a:t>
              </a:r>
              <a:r>
                <a:rPr kumimoji="0" lang="en-US" altLang="ko-KR" sz="800" dirty="0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, The Wise Choice For Professionals!</a:t>
              </a:r>
            </a:p>
          </p:txBody>
        </p:sp>
        <p:pic>
          <p:nvPicPr>
            <p:cNvPr id="15" name="Picture 2" descr="C:\Users\Kim Hyein\Desktop\신종인플루엔자 범 부처 사업단 발표 프레젠테이션\작업\2.png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tretch>
              <a:fillRect/>
            </a:stretch>
          </p:blipFill>
          <p:spPr bwMode="auto">
            <a:xfrm>
              <a:off x="7299156" y="6617030"/>
              <a:ext cx="1577555" cy="16761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770190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614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0B783-5771-4C40-B9A6-27767BB38006}" type="datetime1">
              <a:rPr lang="ru-RU" smtClean="0"/>
              <a:t>05.03.2016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4B49C-C138-47D5-9C89-796DA2DF37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942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14.png"/>
          <p:cNvPicPr>
            <a:picLocks noChangeAspect="1"/>
          </p:cNvPicPr>
          <p:nvPr/>
        </p:nvPicPr>
        <p:blipFill>
          <a:blip r:embed="rId2" cstate="print">
            <a:lum bright="56000" contrast="14000"/>
          </a:blip>
          <a:srcRect r="32839" b="32839"/>
          <a:stretch>
            <a:fillRect/>
          </a:stretch>
        </p:blipFill>
        <p:spPr>
          <a:xfrm>
            <a:off x="2" y="1116"/>
            <a:ext cx="12191999" cy="6856884"/>
          </a:xfrm>
          <a:prstGeom prst="rect">
            <a:avLst/>
          </a:prstGeom>
        </p:spPr>
      </p:pic>
      <p:pic>
        <p:nvPicPr>
          <p:cNvPr id="14" name="그림 13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1" y="226695"/>
            <a:ext cx="1155700" cy="231140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0" y="6555106"/>
            <a:ext cx="12192000" cy="314325"/>
            <a:chOff x="-19050" y="6543675"/>
            <a:chExt cx="9163015" cy="314325"/>
          </a:xfrm>
        </p:grpSpPr>
        <p:sp>
          <p:nvSpPr>
            <p:cNvPr id="9" name="직사각형 8"/>
            <p:cNvSpPr/>
            <p:nvPr/>
          </p:nvSpPr>
          <p:spPr>
            <a:xfrm>
              <a:off x="-19050" y="6543675"/>
              <a:ext cx="9163015" cy="31432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제목 3"/>
            <p:cNvSpPr txBox="1">
              <a:spLocks/>
            </p:cNvSpPr>
            <p:nvPr/>
          </p:nvSpPr>
          <p:spPr>
            <a:xfrm>
              <a:off x="248205" y="6639282"/>
              <a:ext cx="2268000" cy="12311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dist" fontAlgn="auto">
                <a:spcAft>
                  <a:spcPts val="0"/>
                </a:spcAft>
              </a:pPr>
              <a:r>
                <a:rPr kumimoji="0" lang="en-US" altLang="ko-KR" sz="800" dirty="0" err="1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WiseNe</a:t>
              </a:r>
              <a:r>
                <a:rPr kumimoji="0" lang="en-US" altLang="ko-KR" sz="800" spc="-300" dirty="0" err="1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t</a:t>
              </a:r>
              <a:r>
                <a:rPr kumimoji="0" lang="en-US" altLang="ko-KR" sz="800" spc="-300" dirty="0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 </a:t>
              </a:r>
              <a:r>
                <a:rPr kumimoji="0" lang="en-US" altLang="ko-KR" sz="800" dirty="0" smtClean="0">
                  <a:solidFill>
                    <a:prstClr val="white"/>
                  </a:solidFill>
                  <a:latin typeface="Times New Roman" pitchFamily="18" charset="0"/>
                  <a:ea typeface="삼성긴고딕 Ultralight" pitchFamily="50" charset="-127"/>
                  <a:cs typeface="Times New Roman" pitchFamily="18" charset="0"/>
                </a:rPr>
                <a:t>III</a:t>
              </a:r>
              <a:r>
                <a:rPr kumimoji="0" lang="en-US" altLang="ko-KR" sz="800" dirty="0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, The Wise Choice For Professionals!</a:t>
              </a:r>
            </a:p>
          </p:txBody>
        </p:sp>
        <p:pic>
          <p:nvPicPr>
            <p:cNvPr id="11" name="Picture 2" descr="C:\Users\Kim Hyein\Desktop\신종인플루엔자 범 부처 사업단 발표 프레젠테이션\작업\2.png"/>
            <p:cNvPicPr>
              <a:picLocks noChangeAspect="1" noChangeArrowheads="1"/>
            </p:cNvPicPr>
            <p:nvPr/>
          </p:nvPicPr>
          <p:blipFill>
            <a:blip r:embed="rId4" cstate="print">
              <a:lum bright="100000"/>
            </a:blip>
            <a:stretch>
              <a:fillRect/>
            </a:stretch>
          </p:blipFill>
          <p:spPr bwMode="auto">
            <a:xfrm>
              <a:off x="7299156" y="6617030"/>
              <a:ext cx="1577555" cy="16761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613679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1" y="226695"/>
            <a:ext cx="1155700" cy="231140"/>
          </a:xfrm>
          <a:prstGeom prst="rect">
            <a:avLst/>
          </a:prstGeom>
        </p:spPr>
      </p:pic>
      <p:grpSp>
        <p:nvGrpSpPr>
          <p:cNvPr id="2" name="그룹 20"/>
          <p:cNvGrpSpPr/>
          <p:nvPr/>
        </p:nvGrpSpPr>
        <p:grpSpPr>
          <a:xfrm>
            <a:off x="0" y="6555106"/>
            <a:ext cx="12240000" cy="314325"/>
            <a:chOff x="-19050" y="6543675"/>
            <a:chExt cx="9199090" cy="314325"/>
          </a:xfrm>
        </p:grpSpPr>
        <p:sp>
          <p:nvSpPr>
            <p:cNvPr id="22" name="직사각형 21"/>
            <p:cNvSpPr/>
            <p:nvPr/>
          </p:nvSpPr>
          <p:spPr>
            <a:xfrm>
              <a:off x="-19050" y="6543675"/>
              <a:ext cx="9199090" cy="314325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23" name="제목 3"/>
            <p:cNvSpPr txBox="1">
              <a:spLocks/>
            </p:cNvSpPr>
            <p:nvPr/>
          </p:nvSpPr>
          <p:spPr>
            <a:xfrm>
              <a:off x="248205" y="6639282"/>
              <a:ext cx="2268000" cy="123111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>
              <a:spAutoFit/>
              <a:scene3d>
                <a:camera prst="orthographicFront"/>
                <a:lightRig rig="threePt" dir="t"/>
              </a:scene3d>
              <a:sp3d>
                <a:bevelT w="1270" h="1270"/>
              </a:sp3d>
            </a:bodyPr>
            <a:lstStyle>
              <a:defPPr>
                <a:defRPr lang="ko-KR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5pPr>
              <a:lvl6pPr marL="22860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6pPr>
              <a:lvl7pPr marL="27432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7pPr>
              <a:lvl8pPr marL="32004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8pPr>
              <a:lvl9pPr marL="3657600" algn="l" defTabSz="914400" rtl="0" eaLnBrk="1" latinLnBrk="1" hangingPunct="1">
                <a:defRPr kumimoji="1" kern="1200">
                  <a:solidFill>
                    <a:schemeClr val="tx1"/>
                  </a:solidFill>
                  <a:latin typeface="굴림" charset="-127"/>
                  <a:ea typeface="굴림" charset="-127"/>
                  <a:cs typeface="+mn-cs"/>
                </a:defRPr>
              </a:lvl9pPr>
            </a:lstStyle>
            <a:p>
              <a:pPr algn="dist" fontAlgn="auto">
                <a:spcAft>
                  <a:spcPts val="0"/>
                </a:spcAft>
              </a:pPr>
              <a:r>
                <a:rPr kumimoji="0" lang="en-US" altLang="ko-KR" sz="800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WiseNetⅢ, </a:t>
              </a:r>
              <a:r>
                <a:rPr kumimoji="0" lang="en-US" altLang="ko-KR" sz="800" dirty="0" smtClean="0">
                  <a:solidFill>
                    <a:prstClr val="white"/>
                  </a:solidFill>
                  <a:latin typeface="삼성긴고딕 Ultralight" pitchFamily="50" charset="-127"/>
                  <a:ea typeface="삼성긴고딕 Ultralight" pitchFamily="50" charset="-127"/>
                  <a:cs typeface="Arial" pitchFamily="34" charset="0"/>
                </a:rPr>
                <a:t>The Wise Choice For Professionals!</a:t>
              </a:r>
            </a:p>
          </p:txBody>
        </p:sp>
        <p:pic>
          <p:nvPicPr>
            <p:cNvPr id="24" name="Picture 2" descr="C:\Users\Kim Hyein\Desktop\신종인플루엔자 범 부처 사업단 발표 프레젠테이션\작업\2.png"/>
            <p:cNvPicPr>
              <a:picLocks noChangeAspect="1" noChangeArrowheads="1"/>
            </p:cNvPicPr>
            <p:nvPr/>
          </p:nvPicPr>
          <p:blipFill>
            <a:blip r:embed="rId3" cstate="print">
              <a:lum bright="100000"/>
            </a:blip>
            <a:stretch>
              <a:fillRect/>
            </a:stretch>
          </p:blipFill>
          <p:spPr bwMode="auto">
            <a:xfrm>
              <a:off x="7299156" y="6617030"/>
              <a:ext cx="1577555" cy="16761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451824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.png"/>
          <p:cNvPicPr>
            <a:picLocks noChangeAspect="1"/>
          </p:cNvPicPr>
          <p:nvPr/>
        </p:nvPicPr>
        <p:blipFill>
          <a:blip r:embed="rId6" cstate="print">
            <a:lum bright="2000"/>
          </a:blip>
          <a:stretch>
            <a:fillRect/>
          </a:stretch>
        </p:blipFill>
        <p:spPr>
          <a:xfrm rot="10800000" flipH="1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9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.png"/>
          <p:cNvPicPr>
            <a:picLocks noChangeAspect="1"/>
          </p:cNvPicPr>
          <p:nvPr/>
        </p:nvPicPr>
        <p:blipFill>
          <a:blip r:embed="rId5" cstate="print">
            <a:lum bright="2000"/>
          </a:blip>
          <a:stretch>
            <a:fillRect/>
          </a:stretch>
        </p:blipFill>
        <p:spPr>
          <a:xfrm rot="10800000" flipH="1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592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5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.png"/>
          <p:cNvPicPr>
            <a:picLocks noChangeAspect="1"/>
          </p:cNvPicPr>
          <p:nvPr/>
        </p:nvPicPr>
        <p:blipFill>
          <a:blip r:embed="rId5" cstate="print">
            <a:lum bright="2000"/>
          </a:blip>
          <a:stretch>
            <a:fillRect/>
          </a:stretch>
        </p:blipFill>
        <p:spPr>
          <a:xfrm rot="10800000" flipH="1"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39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5.jpeg"/><Relationship Id="rId7" Type="http://schemas.openxmlformats.org/officeDocument/2006/relationships/image" Target="../media/image1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5.jpeg"/><Relationship Id="rId9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5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5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28.png"/><Relationship Id="rId4" Type="http://schemas.openxmlformats.org/officeDocument/2006/relationships/image" Target="../media/image7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5.jpe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2.png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5.png"/><Relationship Id="rId5" Type="http://schemas.microsoft.com/office/2007/relationships/hdphoto" Target="../media/hdphoto2.wdp"/><Relationship Id="rId10" Type="http://schemas.openxmlformats.org/officeDocument/2006/relationships/image" Target="../media/image34.png"/><Relationship Id="rId4" Type="http://schemas.openxmlformats.org/officeDocument/2006/relationships/image" Target="../media/image7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5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5.jpeg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-5998"/>
            <a:ext cx="12191218" cy="6865581"/>
          </a:xfrm>
          <a:prstGeom prst="rect">
            <a:avLst/>
          </a:prstGeom>
          <a:solidFill>
            <a:srgbClr val="0F1111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36865" y="4557769"/>
            <a:ext cx="4984351" cy="836739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Купольные сетевые 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</a:br>
            <a:r>
              <a:rPr lang="ru-RU" sz="28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видеокамеры, модели</a:t>
            </a:r>
            <a:r>
              <a:rPr lang="en-US" sz="28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:</a:t>
            </a:r>
            <a:endParaRPr lang="ru-RU" sz="28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112" name="Подзаголовок 2"/>
          <p:cNvSpPr txBox="1">
            <a:spLocks/>
          </p:cNvSpPr>
          <p:nvPr/>
        </p:nvSpPr>
        <p:spPr>
          <a:xfrm>
            <a:off x="9374183" y="5506293"/>
            <a:ext cx="2929443" cy="999868"/>
          </a:xfrm>
          <a:effectLst/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TND-1328 </a:t>
            </a:r>
            <a:r>
              <a:rPr lang="en-US" sz="16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VE</a:t>
            </a:r>
            <a:endParaRPr lang="ru-RU" sz="1600" dirty="0" smtClean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TND-2028 </a:t>
            </a:r>
            <a:r>
              <a:rPr lang="en-US" sz="1600" dirty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MWP</a:t>
            </a:r>
            <a:endParaRPr lang="ru-RU" sz="1600" dirty="0" smtClean="0">
              <a:solidFill>
                <a:schemeClr val="bg1"/>
              </a:solidFill>
              <a:latin typeface="Franklin Gothic Medium" panose="020B06030201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TND-2028 VE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643" b="31839"/>
          <a:stretch/>
        </p:blipFill>
        <p:spPr>
          <a:xfrm>
            <a:off x="539750" y="1335179"/>
            <a:ext cx="11112500" cy="244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03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0" y="-30111"/>
            <a:ext cx="12207682" cy="6888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322885"/>
              </p:ext>
            </p:extLst>
          </p:nvPr>
        </p:nvGraphicFramePr>
        <p:xfrm>
          <a:off x="711200" y="1515778"/>
          <a:ext cx="10812320" cy="4782141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2235199">
                  <a:extLst>
                    <a:ext uri="{9D8B030D-6E8A-4147-A177-3AD203B41FA5}">
                      <a16:colId xmlns:a16="http://schemas.microsoft.com/office/drawing/2014/main" xmlns="" val="8415716"/>
                    </a:ext>
                  </a:extLst>
                </a:gridCol>
                <a:gridCol w="1570517">
                  <a:extLst>
                    <a:ext uri="{9D8B030D-6E8A-4147-A177-3AD203B41FA5}">
                      <a16:colId xmlns:a16="http://schemas.microsoft.com/office/drawing/2014/main" xmlns="" val="3124005956"/>
                    </a:ext>
                  </a:extLst>
                </a:gridCol>
                <a:gridCol w="3866920">
                  <a:extLst>
                    <a:ext uri="{9D8B030D-6E8A-4147-A177-3AD203B41FA5}">
                      <a16:colId xmlns:a16="http://schemas.microsoft.com/office/drawing/2014/main" xmlns="" val="3703430829"/>
                    </a:ext>
                  </a:extLst>
                </a:gridCol>
                <a:gridCol w="3139684">
                  <a:extLst>
                    <a:ext uri="{9D8B030D-6E8A-4147-A177-3AD203B41FA5}">
                      <a16:colId xmlns:a16="http://schemas.microsoft.com/office/drawing/2014/main" xmlns="" val="3713163685"/>
                    </a:ext>
                  </a:extLst>
                </a:gridCol>
              </a:tblGrid>
              <a:tr h="37859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Изображение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Компоненты</a:t>
                      </a:r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Преимущества</a:t>
                      </a:r>
                    </a:p>
                  </a:txBody>
                  <a:tcPr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Применение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1592672"/>
                  </a:ext>
                </a:extLst>
              </a:tr>
              <a:tr h="2106654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Печатная плата</a:t>
                      </a:r>
                    </a:p>
                    <a:p>
                      <a:pPr algn="l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Печатная плата закрыта плотной 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пластиковой пластиной, которая защищает ее от попадания пыли в случае вскрытия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корпуса камеры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При</a:t>
                      </a:r>
                      <a:r>
                        <a:rPr lang="ru-RU" sz="1400" baseline="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снятии защитного купола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камеры для осуществления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фокусировки, 3-х осевой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регулировки или установки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</a:t>
                      </a:r>
                      <a:r>
                        <a:rPr lang="en-US" sz="1400" baseline="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SD-</a:t>
                      </a:r>
                      <a:r>
                        <a:rPr lang="ru-RU" sz="1400" baseline="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карты</a:t>
                      </a:r>
                      <a:endParaRPr lang="ru-RU" sz="1400" dirty="0" smtClean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89878404"/>
                  </a:ext>
                </a:extLst>
              </a:tr>
              <a:tr h="2296890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Печатная плата</a:t>
                      </a:r>
                    </a:p>
                    <a:p>
                      <a:pPr algn="ctr"/>
                      <a:endParaRPr lang="ru-RU" sz="1400" dirty="0" smtClean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Печатная плата открыта и не имеет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поверхностной защиты. Оседающая на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печатной плате пыль мешает стабильной и нормальной работе камеры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При</a:t>
                      </a:r>
                      <a:r>
                        <a:rPr lang="ru-RU" sz="1400" baseline="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снятии защитного купола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камеры для осуществления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фокусировки, 3-х осевой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регулировки или установки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</a:t>
                      </a:r>
                      <a:r>
                        <a:rPr lang="en-US" sz="1400" baseline="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SD-</a:t>
                      </a:r>
                      <a:r>
                        <a:rPr lang="ru-RU" sz="1400" baseline="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карты</a:t>
                      </a:r>
                      <a:endParaRPr lang="ru-RU" sz="1400" dirty="0" smtClean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6790021"/>
                  </a:ext>
                </a:extLst>
              </a:tr>
            </a:tbl>
          </a:graphicData>
        </a:graphic>
      </p:graphicFrame>
      <p:sp>
        <p:nvSpPr>
          <p:cNvPr id="81" name="Заголовок 1"/>
          <p:cNvSpPr txBox="1">
            <a:spLocks/>
          </p:cNvSpPr>
          <p:nvPr/>
        </p:nvSpPr>
        <p:spPr>
          <a:xfrm>
            <a:off x="-555272" y="7697118"/>
            <a:ext cx="2979025" cy="30237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-528421" y="8610749"/>
            <a:ext cx="3243486" cy="18637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1400" dirty="0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291" y="-135190"/>
            <a:ext cx="7596595" cy="71196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Структура аппаратных компонентов</a:t>
            </a:r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40" name="Прямоугольник 12"/>
          <p:cNvSpPr/>
          <p:nvPr/>
        </p:nvSpPr>
        <p:spPr>
          <a:xfrm>
            <a:off x="0" y="-27574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-5896"/>
            <a:ext cx="9120553" cy="67934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0" y="6556323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11705942" y="6488668"/>
            <a:ext cx="451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2F68AD"/>
                </a:solidFill>
                <a:latin typeface="Franklin Gothic Medium" panose="020B0603020102020204" pitchFamily="34" charset="0"/>
              </a:rPr>
              <a:t>10</a:t>
            </a:r>
            <a:endParaRPr lang="ru-RU" dirty="0">
              <a:solidFill>
                <a:srgbClr val="2F68AD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2552" y="2074449"/>
            <a:ext cx="1386290" cy="1353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0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35672" y="3394483"/>
            <a:ext cx="2569028" cy="551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Модель </a:t>
            </a:r>
            <a:r>
              <a:rPr lang="en-US" sz="14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TARGET</a:t>
            </a:r>
            <a:endParaRPr lang="ru-RU" sz="1400" b="1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635672" y="856546"/>
            <a:ext cx="8695617" cy="56021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Надежная защита печатной платы от пыли и грязи</a:t>
            </a: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48142" y="-16674"/>
            <a:ext cx="8892647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Структура аппаратных компонентов</a:t>
            </a:r>
            <a:endParaRPr lang="ru-RU" sz="32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3321" y="4178074"/>
            <a:ext cx="1584751" cy="1502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0000" dist="5000" dir="5400000" sy="-100000" algn="bl" rotWithShape="0"/>
          </a:effectLst>
        </p:spPr>
      </p:pic>
      <p:sp>
        <p:nvSpPr>
          <p:cNvPr id="51" name="Прямоугольник 50"/>
          <p:cNvSpPr/>
          <p:nvPr/>
        </p:nvSpPr>
        <p:spPr>
          <a:xfrm>
            <a:off x="601183" y="5745454"/>
            <a:ext cx="2569028" cy="551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Модель стороннего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производителя</a:t>
            </a:r>
          </a:p>
        </p:txBody>
      </p:sp>
    </p:spTree>
    <p:extLst>
      <p:ext uri="{BB962C8B-B14F-4D97-AF65-F5344CB8AC3E}">
        <p14:creationId xmlns:p14="http://schemas.microsoft.com/office/powerpoint/2010/main" val="307556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0" y="-30111"/>
            <a:ext cx="12207682" cy="6888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442778"/>
              </p:ext>
            </p:extLst>
          </p:nvPr>
        </p:nvGraphicFramePr>
        <p:xfrm>
          <a:off x="697681" y="1587281"/>
          <a:ext cx="10812320" cy="3642198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2235199">
                  <a:extLst>
                    <a:ext uri="{9D8B030D-6E8A-4147-A177-3AD203B41FA5}">
                      <a16:colId xmlns:a16="http://schemas.microsoft.com/office/drawing/2014/main" xmlns="" val="8415716"/>
                    </a:ext>
                  </a:extLst>
                </a:gridCol>
                <a:gridCol w="2132606">
                  <a:extLst>
                    <a:ext uri="{9D8B030D-6E8A-4147-A177-3AD203B41FA5}">
                      <a16:colId xmlns:a16="http://schemas.microsoft.com/office/drawing/2014/main" xmlns="" val="3124005956"/>
                    </a:ext>
                  </a:extLst>
                </a:gridCol>
                <a:gridCol w="3367314">
                  <a:extLst>
                    <a:ext uri="{9D8B030D-6E8A-4147-A177-3AD203B41FA5}">
                      <a16:colId xmlns:a16="http://schemas.microsoft.com/office/drawing/2014/main" xmlns="" val="3703430829"/>
                    </a:ext>
                  </a:extLst>
                </a:gridCol>
                <a:gridCol w="3077201">
                  <a:extLst>
                    <a:ext uri="{9D8B030D-6E8A-4147-A177-3AD203B41FA5}">
                      <a16:colId xmlns:a16="http://schemas.microsoft.com/office/drawing/2014/main" xmlns="" val="3713163685"/>
                    </a:ext>
                  </a:extLst>
                </a:gridCol>
              </a:tblGrid>
              <a:tr h="27528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Изображение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Компоненты</a:t>
                      </a:r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Преимущества</a:t>
                      </a:r>
                    </a:p>
                  </a:txBody>
                  <a:tcPr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Применение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1592672"/>
                  </a:ext>
                </a:extLst>
              </a:tr>
              <a:tr h="2072137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Разъемы </a:t>
                      </a:r>
                      <a:r>
                        <a:rPr lang="en-US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CVBS</a:t>
                      </a:r>
                      <a:r>
                        <a:rPr lang="ru-RU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и </a:t>
                      </a:r>
                      <a:r>
                        <a:rPr lang="en-US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BNC</a:t>
                      </a:r>
                      <a:endParaRPr lang="ru-RU" sz="1400" dirty="0" smtClean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Отладочный</a:t>
                      </a: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разъем позволяет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осуществить быструю настройку и отладку камеры.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Настройка камеры</a:t>
                      </a:r>
                    </a:p>
                    <a:p>
                      <a:pPr algn="ctr"/>
                      <a:endParaRPr lang="ru-RU" sz="1800" b="0" i="0" u="none" strike="noStrike" kern="1200" baseline="0" dirty="0" smtClean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89878404"/>
                  </a:ext>
                </a:extLst>
              </a:tr>
              <a:tr h="1265261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Разъем </a:t>
                      </a:r>
                      <a:r>
                        <a:rPr lang="en-US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BNC</a:t>
                      </a:r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Нет</a:t>
                      </a:r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Настройка</a:t>
                      </a:r>
                      <a:r>
                        <a:rPr lang="ru-RU" sz="1400" baseline="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камеры</a:t>
                      </a:r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6790021"/>
                  </a:ext>
                </a:extLst>
              </a:tr>
            </a:tbl>
          </a:graphicData>
        </a:graphic>
      </p:graphicFrame>
      <p:sp>
        <p:nvSpPr>
          <p:cNvPr id="81" name="Заголовок 1"/>
          <p:cNvSpPr txBox="1">
            <a:spLocks/>
          </p:cNvSpPr>
          <p:nvPr/>
        </p:nvSpPr>
        <p:spPr>
          <a:xfrm>
            <a:off x="-555272" y="7697118"/>
            <a:ext cx="2979025" cy="30237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-528421" y="8610749"/>
            <a:ext cx="3243486" cy="18637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1400" dirty="0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291" y="-135190"/>
            <a:ext cx="7596595" cy="71196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Структура аппаратных компонентов</a:t>
            </a:r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40" name="Прямоугольник 12"/>
          <p:cNvSpPr/>
          <p:nvPr/>
        </p:nvSpPr>
        <p:spPr>
          <a:xfrm>
            <a:off x="0" y="-27574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-5896"/>
            <a:ext cx="9120553" cy="67934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0" y="6556323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11705942" y="6488668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2F68AD"/>
                </a:solidFill>
                <a:latin typeface="Franklin Gothic Medium" panose="020B0603020102020204" pitchFamily="34" charset="0"/>
              </a:rPr>
              <a:t>11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581875" y="4301826"/>
            <a:ext cx="2569028" cy="551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Модель стороннего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производителя</a:t>
            </a: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581875" y="840162"/>
            <a:ext cx="8305119" cy="56021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Отладочный разъем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4705" y="2146960"/>
            <a:ext cx="1623368" cy="1455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0000" dist="5000" dir="5400000" sy="-100000" algn="bl" rotWithShape="0"/>
          </a:effectLst>
        </p:spPr>
      </p:pic>
      <p:sp>
        <p:nvSpPr>
          <p:cNvPr id="56" name="Заголовок 1"/>
          <p:cNvSpPr txBox="1">
            <a:spLocks/>
          </p:cNvSpPr>
          <p:nvPr/>
        </p:nvSpPr>
        <p:spPr>
          <a:xfrm>
            <a:off x="48142" y="-16674"/>
            <a:ext cx="8892647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Структура аппаратных компонентов</a:t>
            </a:r>
            <a:endParaRPr lang="ru-RU" sz="32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1875" y="3593398"/>
            <a:ext cx="2569028" cy="422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Модель </a:t>
            </a:r>
            <a:r>
              <a:rPr lang="en-US" sz="14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TARGET</a:t>
            </a:r>
            <a:endParaRPr lang="ru-RU" sz="1400" b="1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27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0" y="-30111"/>
            <a:ext cx="12207682" cy="6888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араллелограмм 6"/>
          <p:cNvSpPr/>
          <p:nvPr/>
        </p:nvSpPr>
        <p:spPr>
          <a:xfrm flipH="1">
            <a:off x="-22361" y="469847"/>
            <a:ext cx="7056205" cy="6429631"/>
          </a:xfrm>
          <a:custGeom>
            <a:avLst/>
            <a:gdLst>
              <a:gd name="connsiteX0" fmla="*/ 0 w 7579910"/>
              <a:gd name="connsiteY0" fmla="*/ 6302564 h 6302564"/>
              <a:gd name="connsiteX1" fmla="*/ 1693247 w 7579910"/>
              <a:gd name="connsiteY1" fmla="*/ 0 h 6302564"/>
              <a:gd name="connsiteX2" fmla="*/ 7579910 w 7579910"/>
              <a:gd name="connsiteY2" fmla="*/ 0 h 6302564"/>
              <a:gd name="connsiteX3" fmla="*/ 5886663 w 7579910"/>
              <a:gd name="connsiteY3" fmla="*/ 6302564 h 6302564"/>
              <a:gd name="connsiteX4" fmla="*/ 0 w 7579910"/>
              <a:gd name="connsiteY4" fmla="*/ 6302564 h 6302564"/>
              <a:gd name="connsiteX0" fmla="*/ 0 w 7579910"/>
              <a:gd name="connsiteY0" fmla="*/ 6302564 h 6302564"/>
              <a:gd name="connsiteX1" fmla="*/ 1693247 w 7579910"/>
              <a:gd name="connsiteY1" fmla="*/ 0 h 6302564"/>
              <a:gd name="connsiteX2" fmla="*/ 7579910 w 7579910"/>
              <a:gd name="connsiteY2" fmla="*/ 0 h 6302564"/>
              <a:gd name="connsiteX3" fmla="*/ 7574786 w 7579910"/>
              <a:gd name="connsiteY3" fmla="*/ 6302564 h 6302564"/>
              <a:gd name="connsiteX4" fmla="*/ 0 w 7579910"/>
              <a:gd name="connsiteY4" fmla="*/ 6302564 h 6302564"/>
              <a:gd name="connsiteX0" fmla="*/ 0 w 7574786"/>
              <a:gd name="connsiteY0" fmla="*/ 6302564 h 6302564"/>
              <a:gd name="connsiteX1" fmla="*/ 1693247 w 7574786"/>
              <a:gd name="connsiteY1" fmla="*/ 0 h 6302564"/>
              <a:gd name="connsiteX2" fmla="*/ 7481436 w 7574786"/>
              <a:gd name="connsiteY2" fmla="*/ 689317 h 6302564"/>
              <a:gd name="connsiteX3" fmla="*/ 7574786 w 7574786"/>
              <a:gd name="connsiteY3" fmla="*/ 6302564 h 6302564"/>
              <a:gd name="connsiteX4" fmla="*/ 0 w 7574786"/>
              <a:gd name="connsiteY4" fmla="*/ 6302564 h 6302564"/>
              <a:gd name="connsiteX0" fmla="*/ 0 w 7574786"/>
              <a:gd name="connsiteY0" fmla="*/ 6302564 h 6302564"/>
              <a:gd name="connsiteX1" fmla="*/ 1693247 w 7574786"/>
              <a:gd name="connsiteY1" fmla="*/ 0 h 6302564"/>
              <a:gd name="connsiteX2" fmla="*/ 7551775 w 7574786"/>
              <a:gd name="connsiteY2" fmla="*/ 647114 h 6302564"/>
              <a:gd name="connsiteX3" fmla="*/ 7574786 w 7574786"/>
              <a:gd name="connsiteY3" fmla="*/ 6302564 h 6302564"/>
              <a:gd name="connsiteX4" fmla="*/ 0 w 7574786"/>
              <a:gd name="connsiteY4" fmla="*/ 6302564 h 6302564"/>
              <a:gd name="connsiteX0" fmla="*/ 0 w 7574786"/>
              <a:gd name="connsiteY0" fmla="*/ 6401038 h 6401038"/>
              <a:gd name="connsiteX1" fmla="*/ 1707314 w 7574786"/>
              <a:gd name="connsiteY1" fmla="*/ 0 h 6401038"/>
              <a:gd name="connsiteX2" fmla="*/ 7551775 w 7574786"/>
              <a:gd name="connsiteY2" fmla="*/ 745588 h 6401038"/>
              <a:gd name="connsiteX3" fmla="*/ 7574786 w 7574786"/>
              <a:gd name="connsiteY3" fmla="*/ 6401038 h 6401038"/>
              <a:gd name="connsiteX4" fmla="*/ 0 w 7574786"/>
              <a:gd name="connsiteY4" fmla="*/ 6401038 h 640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4786" h="6401038">
                <a:moveTo>
                  <a:pt x="0" y="6401038"/>
                </a:moveTo>
                <a:lnTo>
                  <a:pt x="1707314" y="0"/>
                </a:lnTo>
                <a:lnTo>
                  <a:pt x="7551775" y="745588"/>
                </a:lnTo>
                <a:cubicBezTo>
                  <a:pt x="7559445" y="2630738"/>
                  <a:pt x="7567116" y="4515888"/>
                  <a:pt x="7574786" y="6401038"/>
                </a:cubicBezTo>
                <a:lnTo>
                  <a:pt x="0" y="6401038"/>
                </a:lnTo>
                <a:close/>
              </a:path>
            </a:pathLst>
          </a:custGeom>
          <a:solidFill>
            <a:schemeClr val="bg1">
              <a:lumMod val="6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аголовок 1"/>
          <p:cNvSpPr txBox="1">
            <a:spLocks/>
          </p:cNvSpPr>
          <p:nvPr/>
        </p:nvSpPr>
        <p:spPr>
          <a:xfrm>
            <a:off x="-555272" y="7697118"/>
            <a:ext cx="2979025" cy="30237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-528421" y="8610749"/>
            <a:ext cx="3243486" cy="18637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1400" dirty="0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291" y="-135190"/>
            <a:ext cx="7596595" cy="71196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Структура аппаратных компонентов</a:t>
            </a:r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40" name="Прямоугольник 12"/>
          <p:cNvSpPr/>
          <p:nvPr/>
        </p:nvSpPr>
        <p:spPr>
          <a:xfrm>
            <a:off x="0" y="-27574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-5896"/>
            <a:ext cx="9120553" cy="67934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0" y="6556323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11705942" y="6488668"/>
            <a:ext cx="456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2F68AD"/>
                </a:solidFill>
                <a:latin typeface="Franklin Gothic Medium" panose="020B0603020102020204" pitchFamily="34" charset="0"/>
              </a:rPr>
              <a:t>12</a:t>
            </a:r>
            <a:endParaRPr lang="ru-RU" dirty="0">
              <a:solidFill>
                <a:srgbClr val="2F68AD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139831" y="72831"/>
            <a:ext cx="8980722" cy="56021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Качество изображения и 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функциональные особенности</a:t>
            </a:r>
            <a:endParaRPr lang="ru-RU" sz="28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35296" y="821013"/>
            <a:ext cx="8356163" cy="58016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Качество изображения при дневном освещении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835132" y="4247805"/>
            <a:ext cx="4473528" cy="662126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ru-RU" sz="1800" b="1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Модель </a:t>
            </a:r>
            <a:r>
              <a:rPr lang="en-US" sz="1800" b="1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Target</a:t>
            </a:r>
            <a:r>
              <a:rPr lang="ru-RU" sz="1800" b="1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8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TND-2028 VE</a:t>
            </a:r>
            <a:endParaRPr lang="ru-RU" sz="1800" b="1" dirty="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</a:effectLst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1800" b="1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 разрешением </a:t>
            </a:r>
            <a:r>
              <a:rPr lang="en-US" sz="1800" b="1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1080P</a:t>
            </a:r>
            <a:endParaRPr lang="ru-RU" sz="1800" b="1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8259819" y="4775725"/>
            <a:ext cx="3624154" cy="934974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Четкое, ясное изображение</a:t>
            </a:r>
          </a:p>
          <a:p>
            <a:r>
              <a:rPr lang="ru-RU" sz="1600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 естественными цветами и </a:t>
            </a:r>
          </a:p>
          <a:p>
            <a:r>
              <a:rPr lang="ru-RU" sz="1600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отсутствием шумов.</a:t>
            </a:r>
            <a:endParaRPr lang="ru-RU" sz="16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88" y="1111093"/>
            <a:ext cx="3506616" cy="32709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22" y="1506252"/>
            <a:ext cx="7462088" cy="419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1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0" y="-30111"/>
            <a:ext cx="12207682" cy="6888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араллелограмм 6"/>
          <p:cNvSpPr/>
          <p:nvPr/>
        </p:nvSpPr>
        <p:spPr>
          <a:xfrm flipH="1">
            <a:off x="-22362" y="180891"/>
            <a:ext cx="7056205" cy="6718587"/>
          </a:xfrm>
          <a:custGeom>
            <a:avLst/>
            <a:gdLst>
              <a:gd name="connsiteX0" fmla="*/ 0 w 7579910"/>
              <a:gd name="connsiteY0" fmla="*/ 6302564 h 6302564"/>
              <a:gd name="connsiteX1" fmla="*/ 1693247 w 7579910"/>
              <a:gd name="connsiteY1" fmla="*/ 0 h 6302564"/>
              <a:gd name="connsiteX2" fmla="*/ 7579910 w 7579910"/>
              <a:gd name="connsiteY2" fmla="*/ 0 h 6302564"/>
              <a:gd name="connsiteX3" fmla="*/ 5886663 w 7579910"/>
              <a:gd name="connsiteY3" fmla="*/ 6302564 h 6302564"/>
              <a:gd name="connsiteX4" fmla="*/ 0 w 7579910"/>
              <a:gd name="connsiteY4" fmla="*/ 6302564 h 6302564"/>
              <a:gd name="connsiteX0" fmla="*/ 0 w 7579910"/>
              <a:gd name="connsiteY0" fmla="*/ 6302564 h 6302564"/>
              <a:gd name="connsiteX1" fmla="*/ 1693247 w 7579910"/>
              <a:gd name="connsiteY1" fmla="*/ 0 h 6302564"/>
              <a:gd name="connsiteX2" fmla="*/ 7579910 w 7579910"/>
              <a:gd name="connsiteY2" fmla="*/ 0 h 6302564"/>
              <a:gd name="connsiteX3" fmla="*/ 7574786 w 7579910"/>
              <a:gd name="connsiteY3" fmla="*/ 6302564 h 6302564"/>
              <a:gd name="connsiteX4" fmla="*/ 0 w 7579910"/>
              <a:gd name="connsiteY4" fmla="*/ 6302564 h 6302564"/>
              <a:gd name="connsiteX0" fmla="*/ 0 w 7574786"/>
              <a:gd name="connsiteY0" fmla="*/ 6302564 h 6302564"/>
              <a:gd name="connsiteX1" fmla="*/ 1693247 w 7574786"/>
              <a:gd name="connsiteY1" fmla="*/ 0 h 6302564"/>
              <a:gd name="connsiteX2" fmla="*/ 7481436 w 7574786"/>
              <a:gd name="connsiteY2" fmla="*/ 689317 h 6302564"/>
              <a:gd name="connsiteX3" fmla="*/ 7574786 w 7574786"/>
              <a:gd name="connsiteY3" fmla="*/ 6302564 h 6302564"/>
              <a:gd name="connsiteX4" fmla="*/ 0 w 7574786"/>
              <a:gd name="connsiteY4" fmla="*/ 6302564 h 6302564"/>
              <a:gd name="connsiteX0" fmla="*/ 0 w 7574786"/>
              <a:gd name="connsiteY0" fmla="*/ 6302564 h 6302564"/>
              <a:gd name="connsiteX1" fmla="*/ 1693247 w 7574786"/>
              <a:gd name="connsiteY1" fmla="*/ 0 h 6302564"/>
              <a:gd name="connsiteX2" fmla="*/ 7551775 w 7574786"/>
              <a:gd name="connsiteY2" fmla="*/ 647114 h 6302564"/>
              <a:gd name="connsiteX3" fmla="*/ 7574786 w 7574786"/>
              <a:gd name="connsiteY3" fmla="*/ 6302564 h 6302564"/>
              <a:gd name="connsiteX4" fmla="*/ 0 w 7574786"/>
              <a:gd name="connsiteY4" fmla="*/ 6302564 h 6302564"/>
              <a:gd name="connsiteX0" fmla="*/ 0 w 7574786"/>
              <a:gd name="connsiteY0" fmla="*/ 6401038 h 6401038"/>
              <a:gd name="connsiteX1" fmla="*/ 1707314 w 7574786"/>
              <a:gd name="connsiteY1" fmla="*/ 0 h 6401038"/>
              <a:gd name="connsiteX2" fmla="*/ 7551775 w 7574786"/>
              <a:gd name="connsiteY2" fmla="*/ 745588 h 6401038"/>
              <a:gd name="connsiteX3" fmla="*/ 7574786 w 7574786"/>
              <a:gd name="connsiteY3" fmla="*/ 6401038 h 6401038"/>
              <a:gd name="connsiteX4" fmla="*/ 0 w 7574786"/>
              <a:gd name="connsiteY4" fmla="*/ 6401038 h 640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4786" h="6401038">
                <a:moveTo>
                  <a:pt x="0" y="6401038"/>
                </a:moveTo>
                <a:lnTo>
                  <a:pt x="1707314" y="0"/>
                </a:lnTo>
                <a:lnTo>
                  <a:pt x="7551775" y="745588"/>
                </a:lnTo>
                <a:cubicBezTo>
                  <a:pt x="7559445" y="2630738"/>
                  <a:pt x="7567116" y="4515888"/>
                  <a:pt x="7574786" y="6401038"/>
                </a:cubicBezTo>
                <a:lnTo>
                  <a:pt x="0" y="6401038"/>
                </a:lnTo>
                <a:close/>
              </a:path>
            </a:pathLst>
          </a:custGeom>
          <a:solidFill>
            <a:schemeClr val="bg1">
              <a:lumMod val="6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аголовок 1"/>
          <p:cNvSpPr txBox="1">
            <a:spLocks/>
          </p:cNvSpPr>
          <p:nvPr/>
        </p:nvSpPr>
        <p:spPr>
          <a:xfrm>
            <a:off x="-555272" y="7697118"/>
            <a:ext cx="2979025" cy="30237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-528421" y="8610749"/>
            <a:ext cx="3243486" cy="18637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1400" dirty="0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291" y="-135190"/>
            <a:ext cx="7596595" cy="71196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Структура аппаратных компонентов</a:t>
            </a:r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40" name="Прямоугольник 12"/>
          <p:cNvSpPr/>
          <p:nvPr/>
        </p:nvSpPr>
        <p:spPr>
          <a:xfrm>
            <a:off x="0" y="-27574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-5896"/>
            <a:ext cx="9120553" cy="67934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0" y="6556323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11705942" y="6488668"/>
            <a:ext cx="455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F68AD"/>
                </a:solidFill>
                <a:latin typeface="Franklin Gothic Medium" panose="020B0603020102020204" pitchFamily="34" charset="0"/>
              </a:rPr>
              <a:t>13</a:t>
            </a:r>
            <a:endParaRPr lang="ru-RU" dirty="0">
              <a:solidFill>
                <a:srgbClr val="2F68AD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139831" y="72831"/>
            <a:ext cx="8980722" cy="56021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Качество изображения и 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функциональные особенности</a:t>
            </a:r>
            <a:endParaRPr lang="ru-RU" sz="28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341346" y="712246"/>
            <a:ext cx="8251809" cy="58016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Качество изображения при ночном освещении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88" y="1111093"/>
            <a:ext cx="3506616" cy="3270917"/>
          </a:xfrm>
          <a:prstGeom prst="rect">
            <a:avLst/>
          </a:prstGeom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7835132" y="4071052"/>
            <a:ext cx="4473528" cy="662126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ru-RU" sz="18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Модель </a:t>
            </a:r>
            <a:r>
              <a:rPr lang="en-US" sz="18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Target</a:t>
            </a:r>
            <a:r>
              <a:rPr lang="ru-RU" sz="18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8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TND-2028 VE</a:t>
            </a:r>
            <a:endParaRPr lang="ru-RU" sz="1800" b="1" dirty="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</a:effectLst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1800" b="1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 </a:t>
            </a:r>
            <a:r>
              <a:rPr lang="ru-RU" sz="18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разрешением </a:t>
            </a:r>
            <a:r>
              <a:rPr lang="en-US" sz="1800" b="1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1080P</a:t>
            </a:r>
            <a:endParaRPr lang="ru-RU" sz="1800" b="1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8063263" y="4667478"/>
            <a:ext cx="4017266" cy="1377906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Четкое, не </a:t>
            </a:r>
            <a:r>
              <a:rPr lang="ru-RU" sz="1600" dirty="0" err="1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пересвеченное</a:t>
            </a:r>
            <a:r>
              <a:rPr lang="ru-RU" sz="1600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изображение </a:t>
            </a:r>
            <a:r>
              <a:rPr lang="ru-RU" sz="16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 </a:t>
            </a:r>
            <a:r>
              <a:rPr lang="ru-RU" sz="1600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равномерным распределением </a:t>
            </a:r>
          </a:p>
          <a:p>
            <a:r>
              <a:rPr lang="ru-RU" sz="1600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освещения ИК-подсветки и</a:t>
            </a:r>
          </a:p>
          <a:p>
            <a:r>
              <a:rPr lang="ru-RU" sz="1600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незначительным количеством шума.</a:t>
            </a:r>
          </a:p>
          <a:p>
            <a:r>
              <a:rPr lang="ru-RU" sz="1600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Контуры объектов ровные и четкие.</a:t>
            </a:r>
            <a:endParaRPr lang="ru-RU" sz="16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1" y="1468554"/>
            <a:ext cx="7464793" cy="42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65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0" y="-30111"/>
            <a:ext cx="12207682" cy="6888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араллелограмм 6"/>
          <p:cNvSpPr/>
          <p:nvPr/>
        </p:nvSpPr>
        <p:spPr>
          <a:xfrm flipH="1">
            <a:off x="-22361" y="469847"/>
            <a:ext cx="7056205" cy="6429631"/>
          </a:xfrm>
          <a:custGeom>
            <a:avLst/>
            <a:gdLst>
              <a:gd name="connsiteX0" fmla="*/ 0 w 7579910"/>
              <a:gd name="connsiteY0" fmla="*/ 6302564 h 6302564"/>
              <a:gd name="connsiteX1" fmla="*/ 1693247 w 7579910"/>
              <a:gd name="connsiteY1" fmla="*/ 0 h 6302564"/>
              <a:gd name="connsiteX2" fmla="*/ 7579910 w 7579910"/>
              <a:gd name="connsiteY2" fmla="*/ 0 h 6302564"/>
              <a:gd name="connsiteX3" fmla="*/ 5886663 w 7579910"/>
              <a:gd name="connsiteY3" fmla="*/ 6302564 h 6302564"/>
              <a:gd name="connsiteX4" fmla="*/ 0 w 7579910"/>
              <a:gd name="connsiteY4" fmla="*/ 6302564 h 6302564"/>
              <a:gd name="connsiteX0" fmla="*/ 0 w 7579910"/>
              <a:gd name="connsiteY0" fmla="*/ 6302564 h 6302564"/>
              <a:gd name="connsiteX1" fmla="*/ 1693247 w 7579910"/>
              <a:gd name="connsiteY1" fmla="*/ 0 h 6302564"/>
              <a:gd name="connsiteX2" fmla="*/ 7579910 w 7579910"/>
              <a:gd name="connsiteY2" fmla="*/ 0 h 6302564"/>
              <a:gd name="connsiteX3" fmla="*/ 7574786 w 7579910"/>
              <a:gd name="connsiteY3" fmla="*/ 6302564 h 6302564"/>
              <a:gd name="connsiteX4" fmla="*/ 0 w 7579910"/>
              <a:gd name="connsiteY4" fmla="*/ 6302564 h 6302564"/>
              <a:gd name="connsiteX0" fmla="*/ 0 w 7574786"/>
              <a:gd name="connsiteY0" fmla="*/ 6302564 h 6302564"/>
              <a:gd name="connsiteX1" fmla="*/ 1693247 w 7574786"/>
              <a:gd name="connsiteY1" fmla="*/ 0 h 6302564"/>
              <a:gd name="connsiteX2" fmla="*/ 7481436 w 7574786"/>
              <a:gd name="connsiteY2" fmla="*/ 689317 h 6302564"/>
              <a:gd name="connsiteX3" fmla="*/ 7574786 w 7574786"/>
              <a:gd name="connsiteY3" fmla="*/ 6302564 h 6302564"/>
              <a:gd name="connsiteX4" fmla="*/ 0 w 7574786"/>
              <a:gd name="connsiteY4" fmla="*/ 6302564 h 6302564"/>
              <a:gd name="connsiteX0" fmla="*/ 0 w 7574786"/>
              <a:gd name="connsiteY0" fmla="*/ 6302564 h 6302564"/>
              <a:gd name="connsiteX1" fmla="*/ 1693247 w 7574786"/>
              <a:gd name="connsiteY1" fmla="*/ 0 h 6302564"/>
              <a:gd name="connsiteX2" fmla="*/ 7551775 w 7574786"/>
              <a:gd name="connsiteY2" fmla="*/ 647114 h 6302564"/>
              <a:gd name="connsiteX3" fmla="*/ 7574786 w 7574786"/>
              <a:gd name="connsiteY3" fmla="*/ 6302564 h 6302564"/>
              <a:gd name="connsiteX4" fmla="*/ 0 w 7574786"/>
              <a:gd name="connsiteY4" fmla="*/ 6302564 h 6302564"/>
              <a:gd name="connsiteX0" fmla="*/ 0 w 7574786"/>
              <a:gd name="connsiteY0" fmla="*/ 6401038 h 6401038"/>
              <a:gd name="connsiteX1" fmla="*/ 1707314 w 7574786"/>
              <a:gd name="connsiteY1" fmla="*/ 0 h 6401038"/>
              <a:gd name="connsiteX2" fmla="*/ 7551775 w 7574786"/>
              <a:gd name="connsiteY2" fmla="*/ 745588 h 6401038"/>
              <a:gd name="connsiteX3" fmla="*/ 7574786 w 7574786"/>
              <a:gd name="connsiteY3" fmla="*/ 6401038 h 6401038"/>
              <a:gd name="connsiteX4" fmla="*/ 0 w 7574786"/>
              <a:gd name="connsiteY4" fmla="*/ 6401038 h 640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4786" h="6401038">
                <a:moveTo>
                  <a:pt x="0" y="6401038"/>
                </a:moveTo>
                <a:lnTo>
                  <a:pt x="1707314" y="0"/>
                </a:lnTo>
                <a:lnTo>
                  <a:pt x="7551775" y="745588"/>
                </a:lnTo>
                <a:cubicBezTo>
                  <a:pt x="7559445" y="2630738"/>
                  <a:pt x="7567116" y="4515888"/>
                  <a:pt x="7574786" y="6401038"/>
                </a:cubicBezTo>
                <a:lnTo>
                  <a:pt x="0" y="6401038"/>
                </a:lnTo>
                <a:close/>
              </a:path>
            </a:pathLst>
          </a:custGeom>
          <a:solidFill>
            <a:schemeClr val="bg1">
              <a:lumMod val="6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аголовок 1"/>
          <p:cNvSpPr txBox="1">
            <a:spLocks/>
          </p:cNvSpPr>
          <p:nvPr/>
        </p:nvSpPr>
        <p:spPr>
          <a:xfrm>
            <a:off x="-555272" y="7697118"/>
            <a:ext cx="2979025" cy="30237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-528421" y="8610749"/>
            <a:ext cx="3243486" cy="18637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1400" dirty="0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291" y="-135190"/>
            <a:ext cx="7596595" cy="71196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Структура аппаратных компонентов</a:t>
            </a:r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40" name="Прямоугольник 12"/>
          <p:cNvSpPr/>
          <p:nvPr/>
        </p:nvSpPr>
        <p:spPr>
          <a:xfrm>
            <a:off x="0" y="-27574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-5896"/>
            <a:ext cx="9120553" cy="67934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0" y="6556323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11705942" y="6488668"/>
            <a:ext cx="452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F68AD"/>
                </a:solidFill>
                <a:latin typeface="Franklin Gothic Medium" panose="020B0603020102020204" pitchFamily="34" charset="0"/>
              </a:rPr>
              <a:t>1</a:t>
            </a:r>
            <a:r>
              <a:rPr lang="ru-RU" dirty="0" smtClean="0">
                <a:solidFill>
                  <a:srgbClr val="2F68AD"/>
                </a:solidFill>
                <a:latin typeface="Franklin Gothic Medium" panose="020B0603020102020204" pitchFamily="34" charset="0"/>
              </a:rPr>
              <a:t>4</a:t>
            </a:r>
            <a:endParaRPr lang="ru-RU" dirty="0">
              <a:solidFill>
                <a:srgbClr val="2F68AD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139831" y="72831"/>
            <a:ext cx="8980722" cy="56021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Качество изображения и 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функциональные особенности</a:t>
            </a:r>
            <a:endParaRPr lang="ru-RU" sz="28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8477181" y="4252399"/>
            <a:ext cx="3457157" cy="662126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ru-RU" sz="1800" b="1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Модель </a:t>
            </a:r>
            <a:r>
              <a:rPr lang="en-US" sz="1800" b="1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Target</a:t>
            </a:r>
            <a:r>
              <a:rPr lang="ru-RU" sz="1800" b="1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800" b="1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TND-</a:t>
            </a:r>
            <a:r>
              <a:rPr lang="ru-RU" sz="1800" b="1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13</a:t>
            </a:r>
            <a:r>
              <a:rPr lang="en-US" sz="1800" b="1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28 </a:t>
            </a:r>
            <a:r>
              <a:rPr lang="en-US" sz="18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VE</a:t>
            </a:r>
            <a:endParaRPr lang="ru-RU" sz="1800" b="1" dirty="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</a:effectLst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1800" b="1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 разрешением 960</a:t>
            </a:r>
            <a:r>
              <a:rPr lang="en-US" sz="1800" b="1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</a:t>
            </a:r>
            <a:endParaRPr lang="ru-RU" sz="1800" b="1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8554191" y="4830229"/>
            <a:ext cx="3303136" cy="934974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Четкое, ясное изображение</a:t>
            </a:r>
          </a:p>
          <a:p>
            <a:r>
              <a:rPr lang="ru-RU" sz="1600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 естественными цветами и </a:t>
            </a:r>
          </a:p>
          <a:p>
            <a:r>
              <a:rPr lang="ru-RU" sz="1600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отсутствием шумов.</a:t>
            </a:r>
            <a:endParaRPr lang="ru-RU" sz="16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88" y="1111093"/>
            <a:ext cx="3506616" cy="32709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42" y="1556876"/>
            <a:ext cx="7518318" cy="4231324"/>
          </a:xfrm>
          <a:prstGeom prst="rect">
            <a:avLst/>
          </a:prstGeom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435296" y="821013"/>
            <a:ext cx="8356163" cy="58016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Качество изображения при дневном освещении</a:t>
            </a:r>
          </a:p>
        </p:txBody>
      </p:sp>
    </p:spTree>
    <p:extLst>
      <p:ext uri="{BB962C8B-B14F-4D97-AF65-F5344CB8AC3E}">
        <p14:creationId xmlns:p14="http://schemas.microsoft.com/office/powerpoint/2010/main" val="315625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0" y="-30111"/>
            <a:ext cx="12207682" cy="6888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араллелограмм 6"/>
          <p:cNvSpPr/>
          <p:nvPr/>
        </p:nvSpPr>
        <p:spPr>
          <a:xfrm flipH="1">
            <a:off x="-22362" y="180891"/>
            <a:ext cx="7056205" cy="6718587"/>
          </a:xfrm>
          <a:custGeom>
            <a:avLst/>
            <a:gdLst>
              <a:gd name="connsiteX0" fmla="*/ 0 w 7579910"/>
              <a:gd name="connsiteY0" fmla="*/ 6302564 h 6302564"/>
              <a:gd name="connsiteX1" fmla="*/ 1693247 w 7579910"/>
              <a:gd name="connsiteY1" fmla="*/ 0 h 6302564"/>
              <a:gd name="connsiteX2" fmla="*/ 7579910 w 7579910"/>
              <a:gd name="connsiteY2" fmla="*/ 0 h 6302564"/>
              <a:gd name="connsiteX3" fmla="*/ 5886663 w 7579910"/>
              <a:gd name="connsiteY3" fmla="*/ 6302564 h 6302564"/>
              <a:gd name="connsiteX4" fmla="*/ 0 w 7579910"/>
              <a:gd name="connsiteY4" fmla="*/ 6302564 h 6302564"/>
              <a:gd name="connsiteX0" fmla="*/ 0 w 7579910"/>
              <a:gd name="connsiteY0" fmla="*/ 6302564 h 6302564"/>
              <a:gd name="connsiteX1" fmla="*/ 1693247 w 7579910"/>
              <a:gd name="connsiteY1" fmla="*/ 0 h 6302564"/>
              <a:gd name="connsiteX2" fmla="*/ 7579910 w 7579910"/>
              <a:gd name="connsiteY2" fmla="*/ 0 h 6302564"/>
              <a:gd name="connsiteX3" fmla="*/ 7574786 w 7579910"/>
              <a:gd name="connsiteY3" fmla="*/ 6302564 h 6302564"/>
              <a:gd name="connsiteX4" fmla="*/ 0 w 7579910"/>
              <a:gd name="connsiteY4" fmla="*/ 6302564 h 6302564"/>
              <a:gd name="connsiteX0" fmla="*/ 0 w 7574786"/>
              <a:gd name="connsiteY0" fmla="*/ 6302564 h 6302564"/>
              <a:gd name="connsiteX1" fmla="*/ 1693247 w 7574786"/>
              <a:gd name="connsiteY1" fmla="*/ 0 h 6302564"/>
              <a:gd name="connsiteX2" fmla="*/ 7481436 w 7574786"/>
              <a:gd name="connsiteY2" fmla="*/ 689317 h 6302564"/>
              <a:gd name="connsiteX3" fmla="*/ 7574786 w 7574786"/>
              <a:gd name="connsiteY3" fmla="*/ 6302564 h 6302564"/>
              <a:gd name="connsiteX4" fmla="*/ 0 w 7574786"/>
              <a:gd name="connsiteY4" fmla="*/ 6302564 h 6302564"/>
              <a:gd name="connsiteX0" fmla="*/ 0 w 7574786"/>
              <a:gd name="connsiteY0" fmla="*/ 6302564 h 6302564"/>
              <a:gd name="connsiteX1" fmla="*/ 1693247 w 7574786"/>
              <a:gd name="connsiteY1" fmla="*/ 0 h 6302564"/>
              <a:gd name="connsiteX2" fmla="*/ 7551775 w 7574786"/>
              <a:gd name="connsiteY2" fmla="*/ 647114 h 6302564"/>
              <a:gd name="connsiteX3" fmla="*/ 7574786 w 7574786"/>
              <a:gd name="connsiteY3" fmla="*/ 6302564 h 6302564"/>
              <a:gd name="connsiteX4" fmla="*/ 0 w 7574786"/>
              <a:gd name="connsiteY4" fmla="*/ 6302564 h 6302564"/>
              <a:gd name="connsiteX0" fmla="*/ 0 w 7574786"/>
              <a:gd name="connsiteY0" fmla="*/ 6401038 h 6401038"/>
              <a:gd name="connsiteX1" fmla="*/ 1707314 w 7574786"/>
              <a:gd name="connsiteY1" fmla="*/ 0 h 6401038"/>
              <a:gd name="connsiteX2" fmla="*/ 7551775 w 7574786"/>
              <a:gd name="connsiteY2" fmla="*/ 745588 h 6401038"/>
              <a:gd name="connsiteX3" fmla="*/ 7574786 w 7574786"/>
              <a:gd name="connsiteY3" fmla="*/ 6401038 h 6401038"/>
              <a:gd name="connsiteX4" fmla="*/ 0 w 7574786"/>
              <a:gd name="connsiteY4" fmla="*/ 6401038 h 640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4786" h="6401038">
                <a:moveTo>
                  <a:pt x="0" y="6401038"/>
                </a:moveTo>
                <a:lnTo>
                  <a:pt x="1707314" y="0"/>
                </a:lnTo>
                <a:lnTo>
                  <a:pt x="7551775" y="745588"/>
                </a:lnTo>
                <a:cubicBezTo>
                  <a:pt x="7559445" y="2630738"/>
                  <a:pt x="7567116" y="4515888"/>
                  <a:pt x="7574786" y="6401038"/>
                </a:cubicBezTo>
                <a:lnTo>
                  <a:pt x="0" y="6401038"/>
                </a:lnTo>
                <a:close/>
              </a:path>
            </a:pathLst>
          </a:custGeom>
          <a:solidFill>
            <a:schemeClr val="bg1">
              <a:lumMod val="6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аголовок 1"/>
          <p:cNvSpPr txBox="1">
            <a:spLocks/>
          </p:cNvSpPr>
          <p:nvPr/>
        </p:nvSpPr>
        <p:spPr>
          <a:xfrm>
            <a:off x="-555272" y="7697118"/>
            <a:ext cx="2979025" cy="30237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-528421" y="8610749"/>
            <a:ext cx="3243486" cy="18637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1400" dirty="0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291" y="-135190"/>
            <a:ext cx="7596595" cy="71196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Структура аппаратных компонентов</a:t>
            </a:r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40" name="Прямоугольник 12"/>
          <p:cNvSpPr/>
          <p:nvPr/>
        </p:nvSpPr>
        <p:spPr>
          <a:xfrm>
            <a:off x="0" y="-27574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-5896"/>
            <a:ext cx="9120553" cy="67934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0" y="6556323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11705942" y="6488668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F68AD"/>
                </a:solidFill>
                <a:latin typeface="Franklin Gothic Medium" panose="020B0603020102020204" pitchFamily="34" charset="0"/>
              </a:rPr>
              <a:t>1</a:t>
            </a:r>
            <a:r>
              <a:rPr lang="ru-RU" dirty="0" smtClean="0">
                <a:solidFill>
                  <a:srgbClr val="2F68AD"/>
                </a:solidFill>
                <a:latin typeface="Franklin Gothic Medium" panose="020B0603020102020204" pitchFamily="34" charset="0"/>
              </a:rPr>
              <a:t>5</a:t>
            </a:r>
            <a:endParaRPr lang="ru-RU" dirty="0">
              <a:solidFill>
                <a:srgbClr val="2F68AD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139831" y="72831"/>
            <a:ext cx="8980722" cy="56021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Качество изображения и 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функциональные особенности</a:t>
            </a:r>
            <a:endParaRPr lang="ru-RU" sz="28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361815" y="702015"/>
            <a:ext cx="7561537" cy="58016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Качество изображения при ночном освещении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88" y="1111093"/>
            <a:ext cx="3506616" cy="3270917"/>
          </a:xfrm>
          <a:prstGeom prst="rect">
            <a:avLst/>
          </a:prstGeom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8340839" y="4071052"/>
            <a:ext cx="3462115" cy="662126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ru-RU" sz="18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Модель </a:t>
            </a:r>
            <a:r>
              <a:rPr lang="en-US" sz="18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Target</a:t>
            </a:r>
            <a:r>
              <a:rPr lang="ru-RU" sz="18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800" b="1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TND</a:t>
            </a:r>
            <a:r>
              <a:rPr lang="ru-RU" sz="1800" b="1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-13</a:t>
            </a:r>
            <a:r>
              <a:rPr lang="en-US" sz="1800" b="1" dirty="0" smtClean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28 </a:t>
            </a:r>
            <a:r>
              <a:rPr lang="en-US" sz="1800" b="1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</a:effectLst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VE</a:t>
            </a:r>
            <a:endParaRPr lang="ru-RU" sz="1800" b="1" dirty="0">
              <a:effectLst>
                <a:glow rad="38100">
                  <a:schemeClr val="bg1">
                    <a:lumMod val="65000"/>
                    <a:lumOff val="35000"/>
                    <a:alpha val="50000"/>
                  </a:schemeClr>
                </a:glow>
              </a:effectLst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sz="1800" b="1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 </a:t>
            </a:r>
            <a:r>
              <a:rPr lang="ru-RU" sz="18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разрешением </a:t>
            </a:r>
            <a:r>
              <a:rPr lang="ru-RU" sz="1800" b="1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960</a:t>
            </a:r>
            <a:r>
              <a:rPr lang="en-US" sz="1800" b="1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</a:t>
            </a:r>
            <a:endParaRPr lang="ru-RU" sz="1800" b="1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59" y="1417610"/>
            <a:ext cx="7464793" cy="4201200"/>
          </a:xfrm>
          <a:prstGeom prst="rect">
            <a:avLst/>
          </a:prstGeom>
        </p:spPr>
      </p:pic>
      <p:sp>
        <p:nvSpPr>
          <p:cNvPr id="21" name="Заголовок 1"/>
          <p:cNvSpPr txBox="1">
            <a:spLocks/>
          </p:cNvSpPr>
          <p:nvPr/>
        </p:nvSpPr>
        <p:spPr>
          <a:xfrm>
            <a:off x="8063263" y="4667478"/>
            <a:ext cx="4017266" cy="1377906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Четкое, не </a:t>
            </a:r>
            <a:r>
              <a:rPr lang="ru-RU" sz="1600" dirty="0" err="1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пересвеченное</a:t>
            </a:r>
            <a:r>
              <a:rPr lang="ru-RU" sz="1600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изображение </a:t>
            </a:r>
            <a:r>
              <a:rPr lang="ru-RU" sz="1600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 </a:t>
            </a:r>
            <a:r>
              <a:rPr lang="ru-RU" sz="1600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равномерным распределением </a:t>
            </a:r>
          </a:p>
          <a:p>
            <a:r>
              <a:rPr lang="ru-RU" sz="1600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освещения ИК-подсветки и</a:t>
            </a:r>
          </a:p>
          <a:p>
            <a:r>
              <a:rPr lang="ru-RU" sz="1600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незначительным количеством шума.</a:t>
            </a:r>
          </a:p>
          <a:p>
            <a:r>
              <a:rPr lang="ru-RU" sz="1600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Контуры объектов ровные и четкие.</a:t>
            </a:r>
            <a:endParaRPr lang="ru-RU" sz="16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479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0" y="-30111"/>
            <a:ext cx="12207682" cy="6888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араллелограмм 6"/>
          <p:cNvSpPr/>
          <p:nvPr/>
        </p:nvSpPr>
        <p:spPr>
          <a:xfrm flipH="1">
            <a:off x="-22363" y="-30111"/>
            <a:ext cx="7056205" cy="6900562"/>
          </a:xfrm>
          <a:custGeom>
            <a:avLst/>
            <a:gdLst>
              <a:gd name="connsiteX0" fmla="*/ 0 w 7579910"/>
              <a:gd name="connsiteY0" fmla="*/ 6302564 h 6302564"/>
              <a:gd name="connsiteX1" fmla="*/ 1693247 w 7579910"/>
              <a:gd name="connsiteY1" fmla="*/ 0 h 6302564"/>
              <a:gd name="connsiteX2" fmla="*/ 7579910 w 7579910"/>
              <a:gd name="connsiteY2" fmla="*/ 0 h 6302564"/>
              <a:gd name="connsiteX3" fmla="*/ 5886663 w 7579910"/>
              <a:gd name="connsiteY3" fmla="*/ 6302564 h 6302564"/>
              <a:gd name="connsiteX4" fmla="*/ 0 w 7579910"/>
              <a:gd name="connsiteY4" fmla="*/ 6302564 h 6302564"/>
              <a:gd name="connsiteX0" fmla="*/ 0 w 7579910"/>
              <a:gd name="connsiteY0" fmla="*/ 6302564 h 6302564"/>
              <a:gd name="connsiteX1" fmla="*/ 1693247 w 7579910"/>
              <a:gd name="connsiteY1" fmla="*/ 0 h 6302564"/>
              <a:gd name="connsiteX2" fmla="*/ 7579910 w 7579910"/>
              <a:gd name="connsiteY2" fmla="*/ 0 h 6302564"/>
              <a:gd name="connsiteX3" fmla="*/ 7574786 w 7579910"/>
              <a:gd name="connsiteY3" fmla="*/ 6302564 h 6302564"/>
              <a:gd name="connsiteX4" fmla="*/ 0 w 7579910"/>
              <a:gd name="connsiteY4" fmla="*/ 6302564 h 6302564"/>
              <a:gd name="connsiteX0" fmla="*/ 0 w 7574786"/>
              <a:gd name="connsiteY0" fmla="*/ 6302564 h 6302564"/>
              <a:gd name="connsiteX1" fmla="*/ 1693247 w 7574786"/>
              <a:gd name="connsiteY1" fmla="*/ 0 h 6302564"/>
              <a:gd name="connsiteX2" fmla="*/ 7481436 w 7574786"/>
              <a:gd name="connsiteY2" fmla="*/ 689317 h 6302564"/>
              <a:gd name="connsiteX3" fmla="*/ 7574786 w 7574786"/>
              <a:gd name="connsiteY3" fmla="*/ 6302564 h 6302564"/>
              <a:gd name="connsiteX4" fmla="*/ 0 w 7574786"/>
              <a:gd name="connsiteY4" fmla="*/ 6302564 h 6302564"/>
              <a:gd name="connsiteX0" fmla="*/ 0 w 7574786"/>
              <a:gd name="connsiteY0" fmla="*/ 6302564 h 6302564"/>
              <a:gd name="connsiteX1" fmla="*/ 1693247 w 7574786"/>
              <a:gd name="connsiteY1" fmla="*/ 0 h 6302564"/>
              <a:gd name="connsiteX2" fmla="*/ 7551775 w 7574786"/>
              <a:gd name="connsiteY2" fmla="*/ 647114 h 6302564"/>
              <a:gd name="connsiteX3" fmla="*/ 7574786 w 7574786"/>
              <a:gd name="connsiteY3" fmla="*/ 6302564 h 6302564"/>
              <a:gd name="connsiteX4" fmla="*/ 0 w 7574786"/>
              <a:gd name="connsiteY4" fmla="*/ 6302564 h 6302564"/>
              <a:gd name="connsiteX0" fmla="*/ 0 w 7574786"/>
              <a:gd name="connsiteY0" fmla="*/ 6401038 h 6401038"/>
              <a:gd name="connsiteX1" fmla="*/ 1707314 w 7574786"/>
              <a:gd name="connsiteY1" fmla="*/ 0 h 6401038"/>
              <a:gd name="connsiteX2" fmla="*/ 7551775 w 7574786"/>
              <a:gd name="connsiteY2" fmla="*/ 745588 h 6401038"/>
              <a:gd name="connsiteX3" fmla="*/ 7574786 w 7574786"/>
              <a:gd name="connsiteY3" fmla="*/ 6401038 h 6401038"/>
              <a:gd name="connsiteX4" fmla="*/ 0 w 7574786"/>
              <a:gd name="connsiteY4" fmla="*/ 6401038 h 640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4786" h="6401038">
                <a:moveTo>
                  <a:pt x="0" y="6401038"/>
                </a:moveTo>
                <a:lnTo>
                  <a:pt x="1707314" y="0"/>
                </a:lnTo>
                <a:lnTo>
                  <a:pt x="7551775" y="745588"/>
                </a:lnTo>
                <a:cubicBezTo>
                  <a:pt x="7559445" y="2630738"/>
                  <a:pt x="7567116" y="4515888"/>
                  <a:pt x="7574786" y="6401038"/>
                </a:cubicBezTo>
                <a:lnTo>
                  <a:pt x="0" y="6401038"/>
                </a:lnTo>
                <a:close/>
              </a:path>
            </a:pathLst>
          </a:custGeom>
          <a:solidFill>
            <a:schemeClr val="bg1">
              <a:lumMod val="6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аголовок 1"/>
          <p:cNvSpPr txBox="1">
            <a:spLocks/>
          </p:cNvSpPr>
          <p:nvPr/>
        </p:nvSpPr>
        <p:spPr>
          <a:xfrm>
            <a:off x="-555272" y="7697118"/>
            <a:ext cx="2979025" cy="30237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-528421" y="8610749"/>
            <a:ext cx="3243486" cy="18637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1400" dirty="0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291" y="-135190"/>
            <a:ext cx="7596595" cy="71196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Структура аппаратных компонентов</a:t>
            </a:r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40" name="Прямоугольник 12"/>
          <p:cNvSpPr/>
          <p:nvPr/>
        </p:nvSpPr>
        <p:spPr>
          <a:xfrm>
            <a:off x="0" y="-27574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-5896"/>
            <a:ext cx="9120553" cy="67934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0" y="6556323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11705942" y="6488668"/>
            <a:ext cx="450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F68AD"/>
                </a:solidFill>
                <a:latin typeface="Franklin Gothic Medium" panose="020B0603020102020204" pitchFamily="34" charset="0"/>
              </a:rPr>
              <a:t>1</a:t>
            </a:r>
            <a:r>
              <a:rPr lang="ru-RU" dirty="0" smtClean="0">
                <a:solidFill>
                  <a:srgbClr val="2F68AD"/>
                </a:solidFill>
                <a:latin typeface="Franklin Gothic Medium" panose="020B0603020102020204" pitchFamily="34" charset="0"/>
              </a:rPr>
              <a:t>6</a:t>
            </a:r>
            <a:endParaRPr lang="ru-RU" dirty="0">
              <a:solidFill>
                <a:srgbClr val="2F68AD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139831" y="72831"/>
            <a:ext cx="8980722" cy="56021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Качество изображения и 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функциональные особенности</a:t>
            </a:r>
            <a:endParaRPr lang="ru-RU" sz="28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372345" y="734680"/>
            <a:ext cx="6218761" cy="58016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Отображение в режиме коридор</a:t>
            </a:r>
            <a:endParaRPr lang="ru-RU" sz="2600" b="1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2345" y="1411772"/>
            <a:ext cx="85587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Видео в режиме Коридор ориентировано вертикально, в формате 9:16. Идеально для наблюдения за узкими областями. Позволяет формировать изображения максимального качества с оптимальным и использованием ресурсов матрицы камеры, сети и серверов.</a:t>
            </a:r>
            <a:endParaRPr lang="ru-RU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1" name="object 3"/>
          <p:cNvSpPr/>
          <p:nvPr/>
        </p:nvSpPr>
        <p:spPr>
          <a:xfrm>
            <a:off x="9289687" y="1318135"/>
            <a:ext cx="2189098" cy="38529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Прямоугольник 24"/>
          <p:cNvSpPr/>
          <p:nvPr/>
        </p:nvSpPr>
        <p:spPr>
          <a:xfrm>
            <a:off x="8867635" y="5264451"/>
            <a:ext cx="3033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Формат </a:t>
            </a:r>
            <a:r>
              <a:rPr lang="ru-RU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отображения </a:t>
            </a:r>
            <a:r>
              <a:rPr lang="ru-RU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9:16</a:t>
            </a:r>
            <a:endParaRPr lang="ru-RU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8" name="Выгнутая вниз стрелка 27"/>
          <p:cNvSpPr/>
          <p:nvPr/>
        </p:nvSpPr>
        <p:spPr>
          <a:xfrm>
            <a:off x="3905891" y="3979638"/>
            <a:ext cx="5519550" cy="1864737"/>
          </a:xfrm>
          <a:prstGeom prst="curvedUpArrow">
            <a:avLst>
              <a:gd name="adj1" fmla="val 37168"/>
              <a:gd name="adj2" fmla="val 74602"/>
              <a:gd name="adj3" fmla="val 40875"/>
            </a:avLst>
          </a:prstGeom>
          <a:gradFill flip="none" rotWithShape="1">
            <a:gsLst>
              <a:gs pos="38000">
                <a:schemeClr val="bg1">
                  <a:lumMod val="85000"/>
                </a:schemeClr>
              </a:gs>
              <a:gs pos="17000">
                <a:srgbClr val="F1F1F1">
                  <a:alpha val="30000"/>
                </a:srgbClr>
              </a:gs>
              <a:gs pos="0">
                <a:schemeClr val="bg1">
                  <a:alpha val="5000"/>
                </a:schemeClr>
              </a:gs>
              <a:gs pos="62000">
                <a:schemeClr val="bg1">
                  <a:lumMod val="95000"/>
                </a:schemeClr>
              </a:gs>
              <a:gs pos="100000">
                <a:schemeClr val="bg1">
                  <a:lumMod val="41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57738" y="5171583"/>
            <a:ext cx="3094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ru-RU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Формат </a:t>
            </a:r>
            <a:r>
              <a:rPr lang="ru-RU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отображения </a:t>
            </a:r>
            <a:r>
              <a:rPr lang="ru-RU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16:9</a:t>
            </a:r>
          </a:p>
        </p:txBody>
      </p:sp>
      <p:sp>
        <p:nvSpPr>
          <p:cNvPr id="20" name="object 2"/>
          <p:cNvSpPr/>
          <p:nvPr/>
        </p:nvSpPr>
        <p:spPr>
          <a:xfrm>
            <a:off x="563284" y="2827117"/>
            <a:ext cx="3883025" cy="21892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118" y="2407394"/>
            <a:ext cx="3622423" cy="337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4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0" y="-30111"/>
            <a:ext cx="12207682" cy="6888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араллелограмм 6"/>
          <p:cNvSpPr/>
          <p:nvPr/>
        </p:nvSpPr>
        <p:spPr>
          <a:xfrm flipH="1">
            <a:off x="-22362" y="-135189"/>
            <a:ext cx="7056205" cy="7034668"/>
          </a:xfrm>
          <a:custGeom>
            <a:avLst/>
            <a:gdLst>
              <a:gd name="connsiteX0" fmla="*/ 0 w 7579910"/>
              <a:gd name="connsiteY0" fmla="*/ 6302564 h 6302564"/>
              <a:gd name="connsiteX1" fmla="*/ 1693247 w 7579910"/>
              <a:gd name="connsiteY1" fmla="*/ 0 h 6302564"/>
              <a:gd name="connsiteX2" fmla="*/ 7579910 w 7579910"/>
              <a:gd name="connsiteY2" fmla="*/ 0 h 6302564"/>
              <a:gd name="connsiteX3" fmla="*/ 5886663 w 7579910"/>
              <a:gd name="connsiteY3" fmla="*/ 6302564 h 6302564"/>
              <a:gd name="connsiteX4" fmla="*/ 0 w 7579910"/>
              <a:gd name="connsiteY4" fmla="*/ 6302564 h 6302564"/>
              <a:gd name="connsiteX0" fmla="*/ 0 w 7579910"/>
              <a:gd name="connsiteY0" fmla="*/ 6302564 h 6302564"/>
              <a:gd name="connsiteX1" fmla="*/ 1693247 w 7579910"/>
              <a:gd name="connsiteY1" fmla="*/ 0 h 6302564"/>
              <a:gd name="connsiteX2" fmla="*/ 7579910 w 7579910"/>
              <a:gd name="connsiteY2" fmla="*/ 0 h 6302564"/>
              <a:gd name="connsiteX3" fmla="*/ 7574786 w 7579910"/>
              <a:gd name="connsiteY3" fmla="*/ 6302564 h 6302564"/>
              <a:gd name="connsiteX4" fmla="*/ 0 w 7579910"/>
              <a:gd name="connsiteY4" fmla="*/ 6302564 h 6302564"/>
              <a:gd name="connsiteX0" fmla="*/ 0 w 7574786"/>
              <a:gd name="connsiteY0" fmla="*/ 6302564 h 6302564"/>
              <a:gd name="connsiteX1" fmla="*/ 1693247 w 7574786"/>
              <a:gd name="connsiteY1" fmla="*/ 0 h 6302564"/>
              <a:gd name="connsiteX2" fmla="*/ 7481436 w 7574786"/>
              <a:gd name="connsiteY2" fmla="*/ 689317 h 6302564"/>
              <a:gd name="connsiteX3" fmla="*/ 7574786 w 7574786"/>
              <a:gd name="connsiteY3" fmla="*/ 6302564 h 6302564"/>
              <a:gd name="connsiteX4" fmla="*/ 0 w 7574786"/>
              <a:gd name="connsiteY4" fmla="*/ 6302564 h 6302564"/>
              <a:gd name="connsiteX0" fmla="*/ 0 w 7574786"/>
              <a:gd name="connsiteY0" fmla="*/ 6302564 h 6302564"/>
              <a:gd name="connsiteX1" fmla="*/ 1693247 w 7574786"/>
              <a:gd name="connsiteY1" fmla="*/ 0 h 6302564"/>
              <a:gd name="connsiteX2" fmla="*/ 7551775 w 7574786"/>
              <a:gd name="connsiteY2" fmla="*/ 647114 h 6302564"/>
              <a:gd name="connsiteX3" fmla="*/ 7574786 w 7574786"/>
              <a:gd name="connsiteY3" fmla="*/ 6302564 h 6302564"/>
              <a:gd name="connsiteX4" fmla="*/ 0 w 7574786"/>
              <a:gd name="connsiteY4" fmla="*/ 6302564 h 6302564"/>
              <a:gd name="connsiteX0" fmla="*/ 0 w 7574786"/>
              <a:gd name="connsiteY0" fmla="*/ 6401038 h 6401038"/>
              <a:gd name="connsiteX1" fmla="*/ 1707314 w 7574786"/>
              <a:gd name="connsiteY1" fmla="*/ 0 h 6401038"/>
              <a:gd name="connsiteX2" fmla="*/ 7551775 w 7574786"/>
              <a:gd name="connsiteY2" fmla="*/ 745588 h 6401038"/>
              <a:gd name="connsiteX3" fmla="*/ 7574786 w 7574786"/>
              <a:gd name="connsiteY3" fmla="*/ 6401038 h 6401038"/>
              <a:gd name="connsiteX4" fmla="*/ 0 w 7574786"/>
              <a:gd name="connsiteY4" fmla="*/ 6401038 h 640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4786" h="6401038">
                <a:moveTo>
                  <a:pt x="0" y="6401038"/>
                </a:moveTo>
                <a:lnTo>
                  <a:pt x="1707314" y="0"/>
                </a:lnTo>
                <a:lnTo>
                  <a:pt x="7551775" y="745588"/>
                </a:lnTo>
                <a:cubicBezTo>
                  <a:pt x="7559445" y="2630738"/>
                  <a:pt x="7567116" y="4515888"/>
                  <a:pt x="7574786" y="6401038"/>
                </a:cubicBezTo>
                <a:lnTo>
                  <a:pt x="0" y="6401038"/>
                </a:lnTo>
                <a:close/>
              </a:path>
            </a:pathLst>
          </a:custGeom>
          <a:solidFill>
            <a:schemeClr val="bg1">
              <a:lumMod val="6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аголовок 1"/>
          <p:cNvSpPr txBox="1">
            <a:spLocks/>
          </p:cNvSpPr>
          <p:nvPr/>
        </p:nvSpPr>
        <p:spPr>
          <a:xfrm>
            <a:off x="-555272" y="7697118"/>
            <a:ext cx="2979025" cy="30237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-528421" y="8610749"/>
            <a:ext cx="3243486" cy="18637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1400" dirty="0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291" y="-135190"/>
            <a:ext cx="7596595" cy="71196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Структура аппаратных компонентов</a:t>
            </a:r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40" name="Прямоугольник 12"/>
          <p:cNvSpPr/>
          <p:nvPr/>
        </p:nvSpPr>
        <p:spPr>
          <a:xfrm>
            <a:off x="0" y="-27574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-5896"/>
            <a:ext cx="9120553" cy="67934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0" y="6556323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11705942" y="6488668"/>
            <a:ext cx="440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F68AD"/>
                </a:solidFill>
                <a:latin typeface="Franklin Gothic Medium" panose="020B0603020102020204" pitchFamily="34" charset="0"/>
              </a:rPr>
              <a:t>1</a:t>
            </a:r>
            <a:r>
              <a:rPr lang="ru-RU" dirty="0" smtClean="0">
                <a:solidFill>
                  <a:srgbClr val="2F68AD"/>
                </a:solidFill>
                <a:latin typeface="Franklin Gothic Medium" panose="020B0603020102020204" pitchFamily="34" charset="0"/>
              </a:rPr>
              <a:t>7</a:t>
            </a:r>
            <a:endParaRPr lang="ru-RU" dirty="0">
              <a:solidFill>
                <a:srgbClr val="2F68AD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139831" y="72831"/>
            <a:ext cx="8980722" cy="56021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Качество изображения и 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функциональные особенности</a:t>
            </a:r>
            <a:endParaRPr lang="ru-RU" sz="28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51568" y="852249"/>
            <a:ext cx="8357247" cy="58016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Одновременное вещание в трех видео потоках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44408" y="1514731"/>
            <a:ext cx="11079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Возможность одновременного вещания в трех различных видео потоках, с индивидуально настраиваемыми частотой кадров, форматами сжатия видео и разрешение отображения, что позволяет оптимальным образом использовать пропускную способность сети, а также дисковое пространство. 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77797" y="5146337"/>
            <a:ext cx="29065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16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Локальное наблюдение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6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Разрешение 1080</a:t>
            </a:r>
            <a:r>
              <a:rPr lang="en-US" sz="16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P,</a:t>
            </a:r>
            <a:r>
              <a:rPr lang="ru-RU" sz="16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25 к/сек</a:t>
            </a:r>
            <a:endParaRPr lang="ru-RU" sz="16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115" y="3776171"/>
            <a:ext cx="1447737" cy="1447737"/>
          </a:xfrm>
          <a:prstGeom prst="rect">
            <a:avLst/>
          </a:prstGeom>
        </p:spPr>
      </p:pic>
      <p:grpSp>
        <p:nvGrpSpPr>
          <p:cNvPr id="28" name="Группа 27"/>
          <p:cNvGrpSpPr/>
          <p:nvPr/>
        </p:nvGrpSpPr>
        <p:grpSpPr>
          <a:xfrm>
            <a:off x="5645213" y="4661413"/>
            <a:ext cx="1923258" cy="1263685"/>
            <a:chOff x="5130560" y="3761342"/>
            <a:chExt cx="1923258" cy="1263685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0560" y="3761342"/>
              <a:ext cx="1219200" cy="1219200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4618" y="3805827"/>
              <a:ext cx="1219200" cy="1219200"/>
            </a:xfrm>
            <a:prstGeom prst="rect">
              <a:avLst/>
            </a:prstGeom>
          </p:spPr>
        </p:pic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463" y="3626544"/>
            <a:ext cx="1426206" cy="1426206"/>
          </a:xfrm>
          <a:prstGeom prst="rect">
            <a:avLst/>
          </a:prstGeom>
        </p:spPr>
      </p:pic>
      <p:sp>
        <p:nvSpPr>
          <p:cNvPr id="32" name="Стрелка вниз 31"/>
          <p:cNvSpPr/>
          <p:nvPr/>
        </p:nvSpPr>
        <p:spPr>
          <a:xfrm>
            <a:off x="6105978" y="3728453"/>
            <a:ext cx="883565" cy="995300"/>
          </a:xfrm>
          <a:prstGeom prst="downArrow">
            <a:avLst/>
          </a:prstGeom>
          <a:gradFill flip="none" rotWithShape="1">
            <a:gsLst>
              <a:gs pos="42000">
                <a:schemeClr val="bg1">
                  <a:lumMod val="85000"/>
                </a:schemeClr>
              </a:gs>
              <a:gs pos="0">
                <a:schemeClr val="bg1">
                  <a:alpha val="5000"/>
                </a:schemeClr>
              </a:gs>
              <a:gs pos="100000">
                <a:schemeClr val="bg1">
                  <a:lumMod val="41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 rot="4027432">
            <a:off x="3735703" y="2945205"/>
            <a:ext cx="846695" cy="2326309"/>
          </a:xfrm>
          <a:prstGeom prst="downArrow">
            <a:avLst/>
          </a:prstGeom>
          <a:gradFill flip="none" rotWithShape="1">
            <a:gsLst>
              <a:gs pos="34000">
                <a:schemeClr val="bg1">
                  <a:lumMod val="85000"/>
                </a:schemeClr>
              </a:gs>
              <a:gs pos="0">
                <a:schemeClr val="bg1">
                  <a:alpha val="5000"/>
                </a:schemeClr>
              </a:gs>
              <a:gs pos="100000">
                <a:schemeClr val="bg1">
                  <a:lumMod val="41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 rot="18011289">
            <a:off x="8186484" y="2838162"/>
            <a:ext cx="846695" cy="2502462"/>
          </a:xfrm>
          <a:prstGeom prst="downArrow">
            <a:avLst/>
          </a:prstGeom>
          <a:gradFill flip="none" rotWithShape="1">
            <a:gsLst>
              <a:gs pos="36000">
                <a:schemeClr val="bg1">
                  <a:lumMod val="85000"/>
                </a:schemeClr>
              </a:gs>
              <a:gs pos="0">
                <a:schemeClr val="bg1">
                  <a:alpha val="5000"/>
                </a:schemeClr>
              </a:gs>
              <a:gs pos="100000">
                <a:schemeClr val="bg1">
                  <a:lumMod val="41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4856431" y="5862755"/>
            <a:ext cx="33826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16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Запись архива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6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Разрешение 1080</a:t>
            </a:r>
            <a:r>
              <a:rPr lang="en-US" sz="16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</a:t>
            </a:r>
            <a:r>
              <a:rPr lang="ru-RU" sz="16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/ 720</a:t>
            </a:r>
            <a:r>
              <a:rPr lang="en-US" sz="16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P,</a:t>
            </a:r>
            <a:r>
              <a:rPr lang="ru-RU" sz="16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5 к/сек</a:t>
            </a:r>
            <a:endParaRPr lang="ru-RU" sz="16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246420" y="5070806"/>
            <a:ext cx="2577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16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Удаленное наблюдение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6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Разрешение </a:t>
            </a:r>
            <a:r>
              <a:rPr lang="en-US" sz="16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D1,</a:t>
            </a:r>
            <a:r>
              <a:rPr lang="ru-RU" sz="1600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25 к/сек</a:t>
            </a:r>
            <a:endParaRPr lang="ru-RU" sz="1600" b="1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414" y="2439565"/>
            <a:ext cx="1811771" cy="168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6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0" y="-30111"/>
            <a:ext cx="12207682" cy="6888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араллелограмм 6"/>
          <p:cNvSpPr/>
          <p:nvPr/>
        </p:nvSpPr>
        <p:spPr>
          <a:xfrm flipH="1">
            <a:off x="-22362" y="-135189"/>
            <a:ext cx="7056205" cy="7034668"/>
          </a:xfrm>
          <a:custGeom>
            <a:avLst/>
            <a:gdLst>
              <a:gd name="connsiteX0" fmla="*/ 0 w 7579910"/>
              <a:gd name="connsiteY0" fmla="*/ 6302564 h 6302564"/>
              <a:gd name="connsiteX1" fmla="*/ 1693247 w 7579910"/>
              <a:gd name="connsiteY1" fmla="*/ 0 h 6302564"/>
              <a:gd name="connsiteX2" fmla="*/ 7579910 w 7579910"/>
              <a:gd name="connsiteY2" fmla="*/ 0 h 6302564"/>
              <a:gd name="connsiteX3" fmla="*/ 5886663 w 7579910"/>
              <a:gd name="connsiteY3" fmla="*/ 6302564 h 6302564"/>
              <a:gd name="connsiteX4" fmla="*/ 0 w 7579910"/>
              <a:gd name="connsiteY4" fmla="*/ 6302564 h 6302564"/>
              <a:gd name="connsiteX0" fmla="*/ 0 w 7579910"/>
              <a:gd name="connsiteY0" fmla="*/ 6302564 h 6302564"/>
              <a:gd name="connsiteX1" fmla="*/ 1693247 w 7579910"/>
              <a:gd name="connsiteY1" fmla="*/ 0 h 6302564"/>
              <a:gd name="connsiteX2" fmla="*/ 7579910 w 7579910"/>
              <a:gd name="connsiteY2" fmla="*/ 0 h 6302564"/>
              <a:gd name="connsiteX3" fmla="*/ 7574786 w 7579910"/>
              <a:gd name="connsiteY3" fmla="*/ 6302564 h 6302564"/>
              <a:gd name="connsiteX4" fmla="*/ 0 w 7579910"/>
              <a:gd name="connsiteY4" fmla="*/ 6302564 h 6302564"/>
              <a:gd name="connsiteX0" fmla="*/ 0 w 7574786"/>
              <a:gd name="connsiteY0" fmla="*/ 6302564 h 6302564"/>
              <a:gd name="connsiteX1" fmla="*/ 1693247 w 7574786"/>
              <a:gd name="connsiteY1" fmla="*/ 0 h 6302564"/>
              <a:gd name="connsiteX2" fmla="*/ 7481436 w 7574786"/>
              <a:gd name="connsiteY2" fmla="*/ 689317 h 6302564"/>
              <a:gd name="connsiteX3" fmla="*/ 7574786 w 7574786"/>
              <a:gd name="connsiteY3" fmla="*/ 6302564 h 6302564"/>
              <a:gd name="connsiteX4" fmla="*/ 0 w 7574786"/>
              <a:gd name="connsiteY4" fmla="*/ 6302564 h 6302564"/>
              <a:gd name="connsiteX0" fmla="*/ 0 w 7574786"/>
              <a:gd name="connsiteY0" fmla="*/ 6302564 h 6302564"/>
              <a:gd name="connsiteX1" fmla="*/ 1693247 w 7574786"/>
              <a:gd name="connsiteY1" fmla="*/ 0 h 6302564"/>
              <a:gd name="connsiteX2" fmla="*/ 7551775 w 7574786"/>
              <a:gd name="connsiteY2" fmla="*/ 647114 h 6302564"/>
              <a:gd name="connsiteX3" fmla="*/ 7574786 w 7574786"/>
              <a:gd name="connsiteY3" fmla="*/ 6302564 h 6302564"/>
              <a:gd name="connsiteX4" fmla="*/ 0 w 7574786"/>
              <a:gd name="connsiteY4" fmla="*/ 6302564 h 6302564"/>
              <a:gd name="connsiteX0" fmla="*/ 0 w 7574786"/>
              <a:gd name="connsiteY0" fmla="*/ 6401038 h 6401038"/>
              <a:gd name="connsiteX1" fmla="*/ 1707314 w 7574786"/>
              <a:gd name="connsiteY1" fmla="*/ 0 h 6401038"/>
              <a:gd name="connsiteX2" fmla="*/ 7551775 w 7574786"/>
              <a:gd name="connsiteY2" fmla="*/ 745588 h 6401038"/>
              <a:gd name="connsiteX3" fmla="*/ 7574786 w 7574786"/>
              <a:gd name="connsiteY3" fmla="*/ 6401038 h 6401038"/>
              <a:gd name="connsiteX4" fmla="*/ 0 w 7574786"/>
              <a:gd name="connsiteY4" fmla="*/ 6401038 h 640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4786" h="6401038">
                <a:moveTo>
                  <a:pt x="0" y="6401038"/>
                </a:moveTo>
                <a:lnTo>
                  <a:pt x="1707314" y="0"/>
                </a:lnTo>
                <a:lnTo>
                  <a:pt x="7551775" y="745588"/>
                </a:lnTo>
                <a:cubicBezTo>
                  <a:pt x="7559445" y="2630738"/>
                  <a:pt x="7567116" y="4515888"/>
                  <a:pt x="7574786" y="6401038"/>
                </a:cubicBezTo>
                <a:lnTo>
                  <a:pt x="0" y="6401038"/>
                </a:lnTo>
                <a:close/>
              </a:path>
            </a:pathLst>
          </a:custGeom>
          <a:solidFill>
            <a:schemeClr val="bg1">
              <a:lumMod val="6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аголовок 1"/>
          <p:cNvSpPr txBox="1">
            <a:spLocks/>
          </p:cNvSpPr>
          <p:nvPr/>
        </p:nvSpPr>
        <p:spPr>
          <a:xfrm>
            <a:off x="-555272" y="7697118"/>
            <a:ext cx="2979025" cy="30237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-528421" y="8610749"/>
            <a:ext cx="3243486" cy="18637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1400" dirty="0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291" y="-135190"/>
            <a:ext cx="7596595" cy="71196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Структура аппаратных компонентов</a:t>
            </a:r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40" name="Прямоугольник 12"/>
          <p:cNvSpPr/>
          <p:nvPr/>
        </p:nvSpPr>
        <p:spPr>
          <a:xfrm>
            <a:off x="0" y="-27574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-5896"/>
            <a:ext cx="9120553" cy="67934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0" y="6556323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11705942" y="6488668"/>
            <a:ext cx="456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F68AD"/>
                </a:solidFill>
                <a:latin typeface="Franklin Gothic Medium" panose="020B0603020102020204" pitchFamily="34" charset="0"/>
              </a:rPr>
              <a:t>1</a:t>
            </a:r>
            <a:r>
              <a:rPr lang="ru-RU" dirty="0" smtClean="0">
                <a:solidFill>
                  <a:srgbClr val="2F68AD"/>
                </a:solidFill>
                <a:latin typeface="Franklin Gothic Medium" panose="020B0603020102020204" pitchFamily="34" charset="0"/>
              </a:rPr>
              <a:t>8</a:t>
            </a:r>
            <a:endParaRPr lang="ru-RU" dirty="0">
              <a:solidFill>
                <a:srgbClr val="2F68AD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139831" y="72831"/>
            <a:ext cx="8980722" cy="56021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Качество изображения и 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функциональные особенности</a:t>
            </a:r>
            <a:endParaRPr lang="ru-RU" sz="28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44408" y="850137"/>
            <a:ext cx="7726626" cy="58016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 err="1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Детекция</a:t>
            </a:r>
            <a:r>
              <a:rPr lang="ru-RU" sz="2600" b="1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звука</a:t>
            </a:r>
            <a:endParaRPr lang="ru-RU" sz="2600" b="1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4408" y="1514038"/>
            <a:ext cx="108857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При обнаружении звукового сигнала, превышающего порог громкости звука в наблюдаемой зоне, генерируется сигнал тревоги. На мониторе оператора появляется видеоизображение. Тревожным звуковым сигналом может быть звук разбития оконного стекла, пронзительный крик и пр. Для осуществления функции «</a:t>
            </a:r>
            <a:r>
              <a:rPr lang="ru-RU" dirty="0" err="1" smtClean="0"/>
              <a:t>Детекция</a:t>
            </a:r>
            <a:r>
              <a:rPr lang="ru-RU" dirty="0" smtClean="0"/>
              <a:t> звука» к камере должен быть подключен приемник звуковых сигналов.</a:t>
            </a:r>
          </a:p>
          <a:p>
            <a:endParaRPr lang="ru-RU" dirty="0"/>
          </a:p>
        </p:txBody>
      </p:sp>
      <p:sp>
        <p:nvSpPr>
          <p:cNvPr id="27" name="object 6"/>
          <p:cNvSpPr/>
          <p:nvPr/>
        </p:nvSpPr>
        <p:spPr>
          <a:xfrm>
            <a:off x="444408" y="3779615"/>
            <a:ext cx="3966095" cy="243587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10"/>
          <p:cNvSpPr/>
          <p:nvPr/>
        </p:nvSpPr>
        <p:spPr>
          <a:xfrm>
            <a:off x="7520711" y="3382145"/>
            <a:ext cx="3809460" cy="28333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75" y="3225485"/>
            <a:ext cx="955411" cy="95541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848" y="2952201"/>
            <a:ext cx="2891993" cy="2697606"/>
          </a:xfrm>
          <a:prstGeom prst="rect">
            <a:avLst/>
          </a:prstGeom>
        </p:spPr>
      </p:pic>
      <p:sp>
        <p:nvSpPr>
          <p:cNvPr id="25" name="object 11"/>
          <p:cNvSpPr/>
          <p:nvPr/>
        </p:nvSpPr>
        <p:spPr>
          <a:xfrm>
            <a:off x="10046329" y="5323809"/>
            <a:ext cx="587375" cy="3206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Штриховая стрелка вправо 9"/>
          <p:cNvSpPr/>
          <p:nvPr/>
        </p:nvSpPr>
        <p:spPr>
          <a:xfrm>
            <a:off x="1089661" y="3373442"/>
            <a:ext cx="2558511" cy="667393"/>
          </a:xfrm>
          <a:prstGeom prst="stripedRightArrow">
            <a:avLst/>
          </a:prstGeom>
          <a:gradFill flip="none" rotWithShape="1">
            <a:gsLst>
              <a:gs pos="34000">
                <a:srgbClr val="C00000"/>
              </a:gs>
              <a:gs pos="0">
                <a:schemeClr val="bg1">
                  <a:alpha val="5000"/>
                </a:schemeClr>
              </a:gs>
              <a:gs pos="99000">
                <a:schemeClr val="accent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Штриховая стрелка вправо 27"/>
          <p:cNvSpPr/>
          <p:nvPr/>
        </p:nvSpPr>
        <p:spPr>
          <a:xfrm>
            <a:off x="5551069" y="3387925"/>
            <a:ext cx="3320212" cy="667393"/>
          </a:xfrm>
          <a:prstGeom prst="stripedRightArrow">
            <a:avLst/>
          </a:prstGeom>
          <a:gradFill flip="none" rotWithShape="1">
            <a:gsLst>
              <a:gs pos="34000">
                <a:srgbClr val="C00000"/>
              </a:gs>
              <a:gs pos="0">
                <a:schemeClr val="bg1">
                  <a:alpha val="5000"/>
                </a:schemeClr>
              </a:gs>
              <a:gs pos="99000">
                <a:schemeClr val="accent2">
                  <a:lumMod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78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0" y="-30111"/>
            <a:ext cx="12207682" cy="6888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араллелограмм 6"/>
          <p:cNvSpPr/>
          <p:nvPr/>
        </p:nvSpPr>
        <p:spPr>
          <a:xfrm flipH="1">
            <a:off x="-22362" y="-135189"/>
            <a:ext cx="7056205" cy="7034668"/>
          </a:xfrm>
          <a:custGeom>
            <a:avLst/>
            <a:gdLst>
              <a:gd name="connsiteX0" fmla="*/ 0 w 7579910"/>
              <a:gd name="connsiteY0" fmla="*/ 6302564 h 6302564"/>
              <a:gd name="connsiteX1" fmla="*/ 1693247 w 7579910"/>
              <a:gd name="connsiteY1" fmla="*/ 0 h 6302564"/>
              <a:gd name="connsiteX2" fmla="*/ 7579910 w 7579910"/>
              <a:gd name="connsiteY2" fmla="*/ 0 h 6302564"/>
              <a:gd name="connsiteX3" fmla="*/ 5886663 w 7579910"/>
              <a:gd name="connsiteY3" fmla="*/ 6302564 h 6302564"/>
              <a:gd name="connsiteX4" fmla="*/ 0 w 7579910"/>
              <a:gd name="connsiteY4" fmla="*/ 6302564 h 6302564"/>
              <a:gd name="connsiteX0" fmla="*/ 0 w 7579910"/>
              <a:gd name="connsiteY0" fmla="*/ 6302564 h 6302564"/>
              <a:gd name="connsiteX1" fmla="*/ 1693247 w 7579910"/>
              <a:gd name="connsiteY1" fmla="*/ 0 h 6302564"/>
              <a:gd name="connsiteX2" fmla="*/ 7579910 w 7579910"/>
              <a:gd name="connsiteY2" fmla="*/ 0 h 6302564"/>
              <a:gd name="connsiteX3" fmla="*/ 7574786 w 7579910"/>
              <a:gd name="connsiteY3" fmla="*/ 6302564 h 6302564"/>
              <a:gd name="connsiteX4" fmla="*/ 0 w 7579910"/>
              <a:gd name="connsiteY4" fmla="*/ 6302564 h 6302564"/>
              <a:gd name="connsiteX0" fmla="*/ 0 w 7574786"/>
              <a:gd name="connsiteY0" fmla="*/ 6302564 h 6302564"/>
              <a:gd name="connsiteX1" fmla="*/ 1693247 w 7574786"/>
              <a:gd name="connsiteY1" fmla="*/ 0 h 6302564"/>
              <a:gd name="connsiteX2" fmla="*/ 7481436 w 7574786"/>
              <a:gd name="connsiteY2" fmla="*/ 689317 h 6302564"/>
              <a:gd name="connsiteX3" fmla="*/ 7574786 w 7574786"/>
              <a:gd name="connsiteY3" fmla="*/ 6302564 h 6302564"/>
              <a:gd name="connsiteX4" fmla="*/ 0 w 7574786"/>
              <a:gd name="connsiteY4" fmla="*/ 6302564 h 6302564"/>
              <a:gd name="connsiteX0" fmla="*/ 0 w 7574786"/>
              <a:gd name="connsiteY0" fmla="*/ 6302564 h 6302564"/>
              <a:gd name="connsiteX1" fmla="*/ 1693247 w 7574786"/>
              <a:gd name="connsiteY1" fmla="*/ 0 h 6302564"/>
              <a:gd name="connsiteX2" fmla="*/ 7551775 w 7574786"/>
              <a:gd name="connsiteY2" fmla="*/ 647114 h 6302564"/>
              <a:gd name="connsiteX3" fmla="*/ 7574786 w 7574786"/>
              <a:gd name="connsiteY3" fmla="*/ 6302564 h 6302564"/>
              <a:gd name="connsiteX4" fmla="*/ 0 w 7574786"/>
              <a:gd name="connsiteY4" fmla="*/ 6302564 h 6302564"/>
              <a:gd name="connsiteX0" fmla="*/ 0 w 7574786"/>
              <a:gd name="connsiteY0" fmla="*/ 6401038 h 6401038"/>
              <a:gd name="connsiteX1" fmla="*/ 1707314 w 7574786"/>
              <a:gd name="connsiteY1" fmla="*/ 0 h 6401038"/>
              <a:gd name="connsiteX2" fmla="*/ 7551775 w 7574786"/>
              <a:gd name="connsiteY2" fmla="*/ 745588 h 6401038"/>
              <a:gd name="connsiteX3" fmla="*/ 7574786 w 7574786"/>
              <a:gd name="connsiteY3" fmla="*/ 6401038 h 6401038"/>
              <a:gd name="connsiteX4" fmla="*/ 0 w 7574786"/>
              <a:gd name="connsiteY4" fmla="*/ 6401038 h 640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74786" h="6401038">
                <a:moveTo>
                  <a:pt x="0" y="6401038"/>
                </a:moveTo>
                <a:lnTo>
                  <a:pt x="1707314" y="0"/>
                </a:lnTo>
                <a:lnTo>
                  <a:pt x="7551775" y="745588"/>
                </a:lnTo>
                <a:cubicBezTo>
                  <a:pt x="7559445" y="2630738"/>
                  <a:pt x="7567116" y="4515888"/>
                  <a:pt x="7574786" y="6401038"/>
                </a:cubicBezTo>
                <a:lnTo>
                  <a:pt x="0" y="6401038"/>
                </a:lnTo>
                <a:close/>
              </a:path>
            </a:pathLst>
          </a:custGeom>
          <a:solidFill>
            <a:schemeClr val="bg1">
              <a:lumMod val="65000"/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Заголовок 1"/>
          <p:cNvSpPr txBox="1">
            <a:spLocks/>
          </p:cNvSpPr>
          <p:nvPr/>
        </p:nvSpPr>
        <p:spPr>
          <a:xfrm>
            <a:off x="-555272" y="7697118"/>
            <a:ext cx="2979025" cy="30237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-528421" y="8610749"/>
            <a:ext cx="3243486" cy="18637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1400" dirty="0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291" y="-135190"/>
            <a:ext cx="7596595" cy="71196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Структура аппаратных компонентов</a:t>
            </a:r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40" name="Прямоугольник 12"/>
          <p:cNvSpPr/>
          <p:nvPr/>
        </p:nvSpPr>
        <p:spPr>
          <a:xfrm>
            <a:off x="0" y="-27574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-5896"/>
            <a:ext cx="9120553" cy="67934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0" y="6556323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11705942" y="6488668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F68AD"/>
                </a:solidFill>
                <a:latin typeface="Franklin Gothic Medium" panose="020B0603020102020204" pitchFamily="34" charset="0"/>
              </a:rPr>
              <a:t>1</a:t>
            </a:r>
            <a:r>
              <a:rPr lang="ru-RU" dirty="0" smtClean="0">
                <a:solidFill>
                  <a:srgbClr val="2F68AD"/>
                </a:solidFill>
                <a:latin typeface="Franklin Gothic Medium" panose="020B0603020102020204" pitchFamily="34" charset="0"/>
              </a:rPr>
              <a:t>9</a:t>
            </a:r>
            <a:endParaRPr lang="ru-RU" dirty="0">
              <a:solidFill>
                <a:srgbClr val="2F68AD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139831" y="72831"/>
            <a:ext cx="8980722" cy="56021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Качество изображения и </a:t>
            </a:r>
            <a:r>
              <a:rPr lang="ru-RU" sz="28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функциональные особенности</a:t>
            </a:r>
            <a:endParaRPr lang="ru-RU" sz="28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444408" y="875380"/>
            <a:ext cx="7726626" cy="58016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Источник и разъем питания</a:t>
            </a:r>
            <a:endParaRPr lang="ru-RU" sz="2600" b="1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44408" y="1514038"/>
            <a:ext cx="108857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Стабильное </a:t>
            </a:r>
            <a:r>
              <a:rPr lang="ru-RU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электропитание камер </a:t>
            </a:r>
            <a:r>
              <a:rPr lang="en-US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TARGET</a:t>
            </a:r>
            <a:r>
              <a:rPr lang="ru-RU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это:</a:t>
            </a:r>
            <a:endParaRPr lang="ru-RU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Резервирование питания</a:t>
            </a:r>
            <a:r>
              <a:rPr lang="ru-RU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в сочетании питания по </a:t>
            </a:r>
            <a:r>
              <a:rPr lang="ru-RU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PoE</a:t>
            </a:r>
            <a:r>
              <a:rPr lang="ru-RU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и 12</a:t>
            </a:r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 DC</a:t>
            </a:r>
            <a:endParaRPr lang="ru-RU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Диапазон защиты </a:t>
            </a:r>
            <a:r>
              <a:rPr lang="ru-RU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входного напряжения </a:t>
            </a:r>
            <a:r>
              <a:rPr lang="ru-RU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12</a:t>
            </a:r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 DC </a:t>
            </a:r>
            <a:r>
              <a:rPr lang="ru-RU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составляет ± 25%</a:t>
            </a:r>
          </a:p>
          <a:p>
            <a:endParaRPr lang="ru-RU" b="1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r>
              <a:rPr lang="ru-RU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Разъем </a:t>
            </a:r>
            <a:r>
              <a:rPr lang="ru-RU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питания </a:t>
            </a:r>
            <a:r>
              <a:rPr lang="ru-RU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DC12V камер </a:t>
            </a:r>
            <a:r>
              <a:rPr lang="en-US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TARGET </a:t>
            </a:r>
            <a:r>
              <a:rPr lang="ru-RU" b="1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это:</a:t>
            </a:r>
            <a:r>
              <a:rPr lang="ru-RU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/>
            </a:r>
            <a:br>
              <a:rPr lang="ru-RU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r>
              <a:rPr lang="ru-RU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Выход 12</a:t>
            </a:r>
            <a:r>
              <a:rPr lang="en-US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 DC,</a:t>
            </a:r>
            <a:r>
              <a:rPr lang="ru-RU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b="1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обеспечивающий питание </a:t>
            </a:r>
            <a:r>
              <a:rPr lang="ru-RU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звукового или светового </a:t>
            </a:r>
            <a:r>
              <a:rPr lang="ru-RU" dirty="0" err="1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извещателей</a:t>
            </a:r>
            <a:r>
              <a:rPr lang="ru-RU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</a:t>
            </a:r>
            <a:r>
              <a:rPr lang="ru-RU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 позволяющий </a:t>
            </a:r>
            <a:r>
              <a:rPr lang="ru-RU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оптимизировать количество прокладываемого кабеля. 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434" y="4601676"/>
            <a:ext cx="955411" cy="95541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68" y="3291315"/>
            <a:ext cx="2557334" cy="2385441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7069335" y="3868855"/>
            <a:ext cx="3358793" cy="0"/>
          </a:xfrm>
          <a:prstGeom prst="line">
            <a:avLst/>
          </a:prstGeom>
          <a:ln w="38100" cap="rnd">
            <a:solidFill>
              <a:srgbClr val="FF0000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243" y="4424930"/>
            <a:ext cx="1483049" cy="130890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012" y="4580229"/>
            <a:ext cx="764984" cy="99830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64" y="4559846"/>
            <a:ext cx="1975579" cy="9630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883" y="4464046"/>
            <a:ext cx="2309390" cy="1154695"/>
          </a:xfrm>
          <a:prstGeom prst="rect">
            <a:avLst/>
          </a:prstGeom>
        </p:spPr>
      </p:pic>
      <p:cxnSp>
        <p:nvCxnSpPr>
          <p:cNvPr id="36" name="Прямая соединительная линия 35"/>
          <p:cNvCxnSpPr/>
          <p:nvPr/>
        </p:nvCxnSpPr>
        <p:spPr>
          <a:xfrm flipV="1">
            <a:off x="1181153" y="4320872"/>
            <a:ext cx="2558403" cy="1"/>
          </a:xfrm>
          <a:prstGeom prst="line">
            <a:avLst/>
          </a:prstGeom>
          <a:ln w="38100" cap="rnd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2413723" y="3868855"/>
            <a:ext cx="2558403" cy="452017"/>
            <a:chOff x="2413723" y="3868855"/>
            <a:chExt cx="2558403" cy="452017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2413723" y="3868855"/>
              <a:ext cx="2558403" cy="1"/>
            </a:xfrm>
            <a:prstGeom prst="line">
              <a:avLst/>
            </a:prstGeom>
            <a:ln w="38100" cap="sq">
              <a:solidFill>
                <a:srgbClr val="FF0000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2413723" y="3897570"/>
              <a:ext cx="0" cy="423302"/>
            </a:xfrm>
            <a:prstGeom prst="line">
              <a:avLst/>
            </a:prstGeom>
            <a:ln w="38100" cap="sq">
              <a:solidFill>
                <a:srgbClr val="FF0000"/>
              </a:solidFill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Прямая соединительная линия 45"/>
          <p:cNvCxnSpPr/>
          <p:nvPr/>
        </p:nvCxnSpPr>
        <p:spPr>
          <a:xfrm>
            <a:off x="10448243" y="3868855"/>
            <a:ext cx="0" cy="474051"/>
          </a:xfrm>
          <a:prstGeom prst="line">
            <a:avLst/>
          </a:prstGeom>
          <a:ln w="38100" cap="rnd">
            <a:solidFill>
              <a:srgbClr val="FF0000"/>
            </a:solidFill>
            <a:prstDash val="sys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Заголовок 1"/>
          <p:cNvSpPr txBox="1">
            <a:spLocks/>
          </p:cNvSpPr>
          <p:nvPr/>
        </p:nvSpPr>
        <p:spPr>
          <a:xfrm>
            <a:off x="2098294" y="4393654"/>
            <a:ext cx="797277" cy="605551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или</a:t>
            </a:r>
            <a:endParaRPr lang="ru-RU" sz="16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48" name="Заголовок 1"/>
          <p:cNvSpPr txBox="1">
            <a:spLocks/>
          </p:cNvSpPr>
          <p:nvPr/>
        </p:nvSpPr>
        <p:spPr>
          <a:xfrm>
            <a:off x="7802683" y="3594800"/>
            <a:ext cx="2660937" cy="69866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Питание 12</a:t>
            </a:r>
            <a:r>
              <a:rPr lang="en-US" sz="1600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 DC</a:t>
            </a:r>
            <a:endParaRPr lang="ru-RU" sz="16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491533" y="5013190"/>
            <a:ext cx="797277" cy="605551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err="1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PoE</a:t>
            </a:r>
            <a:endParaRPr lang="ru-RU" sz="16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3319701" y="5348393"/>
            <a:ext cx="1086137" cy="287697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smtClean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12V DC</a:t>
            </a:r>
            <a:endParaRPr lang="ru-RU" sz="16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95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7906" y="-390345"/>
            <a:ext cx="5621929" cy="1163619"/>
          </a:xfrm>
          <a:ln>
            <a:noFill/>
          </a:ln>
          <a:effectLst/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Содержание</a:t>
            </a:r>
            <a:endParaRPr lang="ru-RU" sz="36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16464" y="2869"/>
            <a:ext cx="12207682" cy="686558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27000"/>
                </a:schemeClr>
              </a:gs>
              <a:gs pos="39000">
                <a:schemeClr val="bg1">
                  <a:lumMod val="85000"/>
                </a:schemeClr>
              </a:gs>
              <a:gs pos="13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-10274" y="-14552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2869"/>
            <a:ext cx="9120553" cy="6793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-16464" y="6556637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227906" y="-14552"/>
            <a:ext cx="4628907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Содержание</a:t>
            </a:r>
            <a:endParaRPr lang="ru-RU" sz="36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1703283" y="2178939"/>
            <a:ext cx="8785434" cy="2500123"/>
          </a:xfr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Краткое введение и сравнение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Структура аппаратных компонентов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Качество изображения и функциональные особенности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1633486" y="6822417"/>
            <a:ext cx="324052" cy="45719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2F68AD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11666553" y="6556637"/>
            <a:ext cx="365167" cy="311499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2F68AD"/>
                </a:solidFill>
                <a:effectLst/>
                <a:latin typeface="Franklin Gothic Medium" panose="020B0603020102020204" pitchFamily="34" charset="0"/>
              </a:rPr>
              <a:t>2</a:t>
            </a:r>
            <a:endParaRPr lang="ru-RU" sz="2000" dirty="0">
              <a:solidFill>
                <a:srgbClr val="2F68AD"/>
              </a:solidFill>
              <a:effectLst/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6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-30111"/>
            <a:ext cx="12207682" cy="6888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0" y="-20512"/>
            <a:ext cx="9129486" cy="6878512"/>
          </a:xfrm>
          <a:prstGeom prst="rect">
            <a:avLst/>
          </a:prstGeom>
          <a:solidFill>
            <a:srgbClr val="0F1111"/>
          </a:soli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59784" y="5861256"/>
            <a:ext cx="4984351" cy="836739"/>
          </a:xfrm>
        </p:spPr>
        <p:txBody>
          <a:bodyPr>
            <a:noAutofit/>
          </a:bodyPr>
          <a:lstStyle/>
          <a:p>
            <a:pPr algn="r"/>
            <a:r>
              <a:rPr lang="en-US" sz="2800" dirty="0" smtClean="0">
                <a:solidFill>
                  <a:srgbClr val="0F111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www.target-ip.ru</a:t>
            </a:r>
            <a:endParaRPr lang="ru-RU" sz="2800" dirty="0">
              <a:solidFill>
                <a:srgbClr val="0F111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912" y="238948"/>
            <a:ext cx="2689223" cy="422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47"/>
          <a:stretch/>
        </p:blipFill>
        <p:spPr>
          <a:xfrm>
            <a:off x="0" y="0"/>
            <a:ext cx="9129486" cy="686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9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Прямоугольник 78"/>
          <p:cNvSpPr/>
          <p:nvPr/>
        </p:nvSpPr>
        <p:spPr>
          <a:xfrm>
            <a:off x="-17244" y="659854"/>
            <a:ext cx="6836686" cy="411445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85000"/>
                  <a:alpha val="78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-16464" y="-4043"/>
            <a:ext cx="12207682" cy="686204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103" y="1513026"/>
            <a:ext cx="8217397" cy="5478265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8940789" y="2081786"/>
            <a:ext cx="0" cy="250759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5" name="Подзаголовок 2"/>
          <p:cNvSpPr txBox="1">
            <a:spLocks/>
          </p:cNvSpPr>
          <p:nvPr/>
        </p:nvSpPr>
        <p:spPr>
          <a:xfrm>
            <a:off x="538460" y="1550847"/>
            <a:ext cx="4283314" cy="1506332"/>
          </a:xfr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Высота 111,3 мм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Ширина 144, 8 мм</a:t>
            </a:r>
            <a:endParaRPr lang="ru-RU" sz="2400" dirty="0" smtClean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 148 мм</a:t>
            </a:r>
            <a:endParaRPr lang="ru-RU" sz="2400" dirty="0" smtClean="0">
              <a:solidFill>
                <a:schemeClr val="tx1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algn="l"/>
            <a:endParaRPr lang="ru-RU" dirty="0" smtClean="0"/>
          </a:p>
          <a:p>
            <a:endParaRPr lang="ru-RU" dirty="0"/>
          </a:p>
        </p:txBody>
      </p:sp>
      <p:sp>
        <p:nvSpPr>
          <p:cNvPr id="76" name="Подзаголовок 2"/>
          <p:cNvSpPr txBox="1">
            <a:spLocks/>
          </p:cNvSpPr>
          <p:nvPr/>
        </p:nvSpPr>
        <p:spPr>
          <a:xfrm>
            <a:off x="9017220" y="3153029"/>
            <a:ext cx="2489836" cy="547898"/>
          </a:xfr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111,3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мм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3" name="Прямоугольник 12"/>
          <p:cNvSpPr/>
          <p:nvPr/>
        </p:nvSpPr>
        <p:spPr>
          <a:xfrm>
            <a:off x="-17245" y="259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19400"/>
            <a:ext cx="9120553" cy="67934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-16464" y="6556637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48142" y="-16674"/>
            <a:ext cx="8892647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Краткое введение и сравнение</a:t>
            </a:r>
            <a:endParaRPr lang="ru-RU" sz="32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11633486" y="6822417"/>
            <a:ext cx="324052" cy="45719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2F68AD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11666553" y="6556637"/>
            <a:ext cx="365167" cy="311499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dirty="0" smtClean="0">
                <a:solidFill>
                  <a:srgbClr val="2F68AD"/>
                </a:solidFill>
                <a:effectLst/>
                <a:latin typeface="Franklin Gothic Medium" panose="020B0603020102020204" pitchFamily="34" charset="0"/>
              </a:rPr>
              <a:t>3</a:t>
            </a:r>
            <a:endParaRPr lang="ru-RU" sz="2000" dirty="0">
              <a:solidFill>
                <a:srgbClr val="2F68AD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467285" y="729266"/>
            <a:ext cx="7192107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Внешний вид и габаритные размеры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5811272" y="1689244"/>
            <a:ext cx="2462705" cy="630622"/>
            <a:chOff x="5804456" y="1563687"/>
            <a:chExt cx="2462705" cy="630622"/>
          </a:xfrm>
        </p:grpSpPr>
        <p:sp>
          <p:nvSpPr>
            <p:cNvPr id="13" name="Выгнутая вправо стрелка 12"/>
            <p:cNvSpPr/>
            <p:nvPr/>
          </p:nvSpPr>
          <p:spPr>
            <a:xfrm flipV="1">
              <a:off x="7082965" y="1563687"/>
              <a:ext cx="1184196" cy="630622"/>
            </a:xfrm>
            <a:prstGeom prst="curvedLeftArrow">
              <a:avLst/>
            </a:prstGeom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54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2" name="Выгнутая вправо стрелка 31"/>
            <p:cNvSpPr/>
            <p:nvPr/>
          </p:nvSpPr>
          <p:spPr>
            <a:xfrm flipH="1" flipV="1">
              <a:off x="5804456" y="1563687"/>
              <a:ext cx="1280167" cy="630622"/>
            </a:xfrm>
            <a:prstGeom prst="curvedLeftArrow">
              <a:avLst/>
            </a:prstGeom>
            <a:gradFill flip="none" rotWithShape="1">
              <a:gsLst>
                <a:gs pos="1000">
                  <a:schemeClr val="accent1">
                    <a:lumMod val="5000"/>
                    <a:lumOff val="95000"/>
                  </a:schemeClr>
                </a:gs>
                <a:gs pos="54000">
                  <a:schemeClr val="tx1">
                    <a:lumMod val="50000"/>
                    <a:lumOff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6" name="Подзаголовок 2"/>
          <p:cNvSpPr txBox="1">
            <a:spLocks/>
          </p:cNvSpPr>
          <p:nvPr/>
        </p:nvSpPr>
        <p:spPr>
          <a:xfrm>
            <a:off x="6436961" y="1339201"/>
            <a:ext cx="2489836" cy="547898"/>
          </a:xfr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148 мм</a:t>
            </a:r>
          </a:p>
          <a:p>
            <a:endParaRPr lang="ru-RU" dirty="0" smtClean="0"/>
          </a:p>
          <a:p>
            <a:endParaRPr lang="ru-RU" dirty="0"/>
          </a:p>
        </p:txBody>
      </p:sp>
      <p:cxnSp>
        <p:nvCxnSpPr>
          <p:cNvPr id="41" name="Прямая со стрелкой 40"/>
          <p:cNvCxnSpPr/>
          <p:nvPr/>
        </p:nvCxnSpPr>
        <p:spPr>
          <a:xfrm flipH="1">
            <a:off x="5610851" y="5088407"/>
            <a:ext cx="3035844" cy="0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3" name="Подзаголовок 2"/>
          <p:cNvSpPr txBox="1">
            <a:spLocks/>
          </p:cNvSpPr>
          <p:nvPr/>
        </p:nvSpPr>
        <p:spPr>
          <a:xfrm>
            <a:off x="6630717" y="5140813"/>
            <a:ext cx="2489836" cy="547898"/>
          </a:xfr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144,8 мм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42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Прямоугольник 78"/>
          <p:cNvSpPr/>
          <p:nvPr/>
        </p:nvSpPr>
        <p:spPr>
          <a:xfrm>
            <a:off x="-17244" y="659854"/>
            <a:ext cx="6836686" cy="411445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alpha val="0"/>
                </a:schemeClr>
              </a:gs>
              <a:gs pos="58000">
                <a:schemeClr val="bg1">
                  <a:lumMod val="85000"/>
                  <a:alpha val="78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-17246" y="19400"/>
            <a:ext cx="12207682" cy="686204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одзаголовок 2"/>
          <p:cNvSpPr txBox="1">
            <a:spLocks/>
          </p:cNvSpPr>
          <p:nvPr/>
        </p:nvSpPr>
        <p:spPr>
          <a:xfrm>
            <a:off x="467285" y="1733367"/>
            <a:ext cx="5295181" cy="695132"/>
          </a:xfrm>
        </p:spPr>
        <p:txBody>
          <a:bodyPr anchor="t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100" kern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dirty="0" smtClean="0">
                <a:solidFill>
                  <a:schemeClr val="tx1"/>
                </a:solidFill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Внешний вид камеры может иметь незначительные отличия, в зависимости от модели.</a:t>
            </a:r>
          </a:p>
          <a:p>
            <a:pPr algn="l"/>
            <a:endParaRPr lang="ru-RU" dirty="0" smtClean="0"/>
          </a:p>
          <a:p>
            <a:endParaRPr lang="ru-RU" dirty="0"/>
          </a:p>
        </p:txBody>
      </p:sp>
      <p:sp>
        <p:nvSpPr>
          <p:cNvPr id="23" name="Прямоугольник 12"/>
          <p:cNvSpPr/>
          <p:nvPr/>
        </p:nvSpPr>
        <p:spPr>
          <a:xfrm>
            <a:off x="-17245" y="259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19400"/>
            <a:ext cx="9120553" cy="67934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-16464" y="6556637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48142" y="-16674"/>
            <a:ext cx="8892647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Краткое введение и сравнение</a:t>
            </a:r>
            <a:endParaRPr lang="ru-RU" sz="32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11633486" y="6822417"/>
            <a:ext cx="324052" cy="45719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2F68AD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34" name="Заголовок 1"/>
          <p:cNvSpPr txBox="1">
            <a:spLocks/>
          </p:cNvSpPr>
          <p:nvPr/>
        </p:nvSpPr>
        <p:spPr>
          <a:xfrm>
            <a:off x="11666553" y="6556637"/>
            <a:ext cx="365167" cy="311499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rgbClr val="2F68AD"/>
                </a:solidFill>
                <a:effectLst/>
                <a:latin typeface="Franklin Gothic Medium" panose="020B0603020102020204" pitchFamily="34" charset="0"/>
              </a:rPr>
              <a:t>4</a:t>
            </a:r>
            <a:endParaRPr lang="ru-RU" sz="2000" dirty="0">
              <a:solidFill>
                <a:srgbClr val="2F68AD"/>
              </a:solidFill>
              <a:effectLst/>
              <a:latin typeface="Franklin Gothic Medium" panose="020B06030201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465" y="816037"/>
            <a:ext cx="5904088" cy="5507241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467285" y="729266"/>
            <a:ext cx="7192107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Внешний вид и габаритные размеры</a:t>
            </a:r>
          </a:p>
        </p:txBody>
      </p:sp>
    </p:spTree>
    <p:extLst>
      <p:ext uri="{BB962C8B-B14F-4D97-AF65-F5344CB8AC3E}">
        <p14:creationId xmlns:p14="http://schemas.microsoft.com/office/powerpoint/2010/main" val="426039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-16464" y="-4043"/>
            <a:ext cx="12207682" cy="6888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2"/>
          <p:cNvSpPr/>
          <p:nvPr/>
        </p:nvSpPr>
        <p:spPr>
          <a:xfrm>
            <a:off x="0" y="-6932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24451"/>
            <a:ext cx="9120553" cy="67934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-16464" y="6556637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11633486" y="6822417"/>
            <a:ext cx="324052" cy="45719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000" dirty="0">
              <a:solidFill>
                <a:srgbClr val="2F68AD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11666553" y="6556637"/>
            <a:ext cx="365167" cy="311499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dirty="0" smtClean="0">
                <a:solidFill>
                  <a:srgbClr val="2F68AD"/>
                </a:solidFill>
                <a:effectLst/>
                <a:latin typeface="Franklin Gothic Medium" panose="020B0603020102020204" pitchFamily="34" charset="0"/>
              </a:rPr>
              <a:t>5</a:t>
            </a:r>
            <a:endParaRPr lang="ru-RU" sz="2000" dirty="0">
              <a:solidFill>
                <a:srgbClr val="2F68AD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532794" y="881731"/>
            <a:ext cx="8892647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Модельный ряд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070498"/>
              </p:ext>
            </p:extLst>
          </p:nvPr>
        </p:nvGraphicFramePr>
        <p:xfrm>
          <a:off x="650450" y="1683381"/>
          <a:ext cx="10856606" cy="3513262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1837584">
                  <a:extLst>
                    <a:ext uri="{9D8B030D-6E8A-4147-A177-3AD203B41FA5}">
                      <a16:colId xmlns:a16="http://schemas.microsoft.com/office/drawing/2014/main" xmlns="" val="1849844703"/>
                    </a:ext>
                  </a:extLst>
                </a:gridCol>
                <a:gridCol w="1523468">
                  <a:extLst>
                    <a:ext uri="{9D8B030D-6E8A-4147-A177-3AD203B41FA5}">
                      <a16:colId xmlns:a16="http://schemas.microsoft.com/office/drawing/2014/main" xmlns="" val="3124005956"/>
                    </a:ext>
                  </a:extLst>
                </a:gridCol>
                <a:gridCol w="1256469">
                  <a:extLst>
                    <a:ext uri="{9D8B030D-6E8A-4147-A177-3AD203B41FA5}">
                      <a16:colId xmlns:a16="http://schemas.microsoft.com/office/drawing/2014/main" xmlns="" val="3703430829"/>
                    </a:ext>
                  </a:extLst>
                </a:gridCol>
                <a:gridCol w="2079716">
                  <a:extLst>
                    <a:ext uri="{9D8B030D-6E8A-4147-A177-3AD203B41FA5}">
                      <a16:colId xmlns:a16="http://schemas.microsoft.com/office/drawing/2014/main" xmlns="" val="2851027192"/>
                    </a:ext>
                  </a:extLst>
                </a:gridCol>
                <a:gridCol w="1658278">
                  <a:extLst>
                    <a:ext uri="{9D8B030D-6E8A-4147-A177-3AD203B41FA5}">
                      <a16:colId xmlns:a16="http://schemas.microsoft.com/office/drawing/2014/main" xmlns="" val="3821085125"/>
                    </a:ext>
                  </a:extLst>
                </a:gridCol>
                <a:gridCol w="2501091">
                  <a:extLst>
                    <a:ext uri="{9D8B030D-6E8A-4147-A177-3AD203B41FA5}">
                      <a16:colId xmlns:a16="http://schemas.microsoft.com/office/drawing/2014/main" xmlns="" val="349731068"/>
                    </a:ext>
                  </a:extLst>
                </a:gridCol>
              </a:tblGrid>
              <a:tr h="78535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Модель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Разрешение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Объектив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Угол обзора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WDR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Разъемы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1592672"/>
                  </a:ext>
                </a:extLst>
              </a:tr>
              <a:tr h="8915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TND</a:t>
                      </a:r>
                      <a:r>
                        <a:rPr lang="ru-RU" sz="1400" b="1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-</a:t>
                      </a:r>
                      <a:r>
                        <a:rPr lang="en-US" sz="1400" b="1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1328</a:t>
                      </a:r>
                      <a:r>
                        <a:rPr lang="en-US" sz="1400" b="1" baseline="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VE</a:t>
                      </a:r>
                      <a:endParaRPr lang="ru-RU" sz="1400" b="1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1280x960</a:t>
                      </a:r>
                      <a:endParaRPr lang="ru-RU" sz="14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2.8-12</a:t>
                      </a:r>
                      <a:r>
                        <a:rPr lang="en-US" sz="1400" baseline="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мм,</a:t>
                      </a:r>
                      <a:endParaRPr lang="en-US" sz="1400" dirty="0" smtClean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F1.4</a:t>
                      </a:r>
                      <a:endParaRPr lang="ru-RU" sz="14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90°- 28°</a:t>
                      </a:r>
                    </a:p>
                    <a:p>
                      <a:pPr algn="ctr"/>
                      <a:r>
                        <a:rPr lang="ru-RU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(по горизонтали)</a:t>
                      </a:r>
                      <a:endParaRPr lang="ru-RU" sz="14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Цифровой</a:t>
                      </a:r>
                      <a:endParaRPr lang="ru-RU" sz="14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12V</a:t>
                      </a:r>
                      <a:r>
                        <a:rPr lang="en-US" sz="1400" baseline="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DC</a:t>
                      </a:r>
                    </a:p>
                    <a:p>
                      <a:pPr algn="ctr"/>
                      <a:r>
                        <a:rPr lang="en-US" sz="1400" baseline="0" dirty="0" err="1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PoE</a:t>
                      </a:r>
                      <a:endParaRPr lang="ru-RU" sz="14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89878404"/>
                  </a:ext>
                </a:extLst>
              </a:tr>
              <a:tr h="8915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TND-2028 MWP</a:t>
                      </a:r>
                      <a:endParaRPr lang="ru-RU" sz="1400" b="1" dirty="0" smtClean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algn="ctr"/>
                      <a:endParaRPr lang="ru-RU" sz="1400" b="1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1920x1080</a:t>
                      </a:r>
                      <a:endParaRPr lang="ru-RU" sz="14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2.8-12</a:t>
                      </a:r>
                      <a:r>
                        <a:rPr lang="en-US" sz="1400" baseline="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мм,</a:t>
                      </a:r>
                      <a:endParaRPr lang="en-US" sz="1400" dirty="0" smtClean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F1.4</a:t>
                      </a:r>
                      <a:endParaRPr lang="ru-RU" sz="1400" dirty="0" smtClean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100°- 30°</a:t>
                      </a:r>
                    </a:p>
                    <a:p>
                      <a:pPr algn="ctr"/>
                      <a:r>
                        <a:rPr lang="ru-RU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(по горизонтали)</a:t>
                      </a:r>
                    </a:p>
                    <a:p>
                      <a:pPr algn="ctr"/>
                      <a:endParaRPr lang="ru-RU" sz="14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Оптический</a:t>
                      </a:r>
                      <a:endParaRPr lang="ru-RU" sz="14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12V</a:t>
                      </a:r>
                      <a:r>
                        <a:rPr lang="en-US" sz="1400" baseline="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DC</a:t>
                      </a:r>
                      <a:r>
                        <a:rPr lang="ru-RU" sz="1400" baseline="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, </a:t>
                      </a:r>
                      <a:r>
                        <a:rPr lang="en-US" sz="1400" baseline="0" dirty="0" err="1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PoE</a:t>
                      </a:r>
                      <a:r>
                        <a:rPr lang="ru-RU" sz="1400" baseline="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, </a:t>
                      </a:r>
                    </a:p>
                    <a:p>
                      <a:pPr algn="ctr"/>
                      <a:r>
                        <a:rPr lang="ru-RU" sz="1400" baseline="0" dirty="0" err="1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трев</a:t>
                      </a:r>
                      <a:r>
                        <a:rPr lang="ru-RU" sz="1400" baseline="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. вход/выход 1/1, </a:t>
                      </a:r>
                    </a:p>
                    <a:p>
                      <a:pPr algn="ctr"/>
                      <a:r>
                        <a:rPr lang="ru-RU" sz="1400" baseline="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аудио вход/выход 1/1, </a:t>
                      </a:r>
                      <a:r>
                        <a:rPr lang="en-US" sz="1400" baseline="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BNC</a:t>
                      </a:r>
                      <a:r>
                        <a:rPr lang="ru-RU" sz="1400" baseline="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разъем</a:t>
                      </a:r>
                      <a:endParaRPr lang="ru-RU" sz="14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6790021"/>
                  </a:ext>
                </a:extLst>
              </a:tr>
              <a:tr h="8915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TND-2028 VE</a:t>
                      </a:r>
                      <a:endParaRPr lang="ru-RU" sz="1400" b="1" dirty="0" smtClean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algn="ctr"/>
                      <a:endParaRPr lang="ru-RU" sz="1400" b="1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1920x1080</a:t>
                      </a:r>
                      <a:endParaRPr lang="ru-RU" sz="14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2.8-12</a:t>
                      </a:r>
                      <a:r>
                        <a:rPr lang="en-US" sz="1400" baseline="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</a:t>
                      </a:r>
                      <a:r>
                        <a:rPr lang="ru-RU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мм,</a:t>
                      </a:r>
                      <a:endParaRPr lang="en-US" sz="1400" dirty="0" smtClean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F1.4</a:t>
                      </a:r>
                      <a:endParaRPr lang="ru-RU" sz="1400" dirty="0" smtClean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100°- 30°</a:t>
                      </a:r>
                    </a:p>
                    <a:p>
                      <a:pPr algn="ctr"/>
                      <a:r>
                        <a:rPr lang="ru-RU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(по горизонтали)</a:t>
                      </a:r>
                    </a:p>
                    <a:p>
                      <a:pPr algn="ctr"/>
                      <a:endParaRPr lang="ru-RU" sz="14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Цифровой</a:t>
                      </a:r>
                    </a:p>
                    <a:p>
                      <a:pPr algn="ctr"/>
                      <a:endParaRPr lang="ru-RU" sz="14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12V</a:t>
                      </a:r>
                      <a:r>
                        <a:rPr lang="en-US" sz="1400" baseline="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DC</a:t>
                      </a:r>
                    </a:p>
                    <a:p>
                      <a:pPr algn="ctr"/>
                      <a:r>
                        <a:rPr lang="en-US" sz="1400" baseline="0" dirty="0" err="1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PoE</a:t>
                      </a:r>
                      <a:endParaRPr lang="ru-RU" sz="14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13094482"/>
                  </a:ext>
                </a:extLst>
              </a:tr>
            </a:tbl>
          </a:graphicData>
        </a:graphic>
      </p:graphicFrame>
      <p:sp>
        <p:nvSpPr>
          <p:cNvPr id="26" name="Заголовок 1"/>
          <p:cNvSpPr txBox="1">
            <a:spLocks/>
          </p:cNvSpPr>
          <p:nvPr/>
        </p:nvSpPr>
        <p:spPr>
          <a:xfrm>
            <a:off x="48142" y="-16674"/>
            <a:ext cx="8892647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Краткое введение и сравнение</a:t>
            </a:r>
            <a:endParaRPr lang="ru-RU" sz="32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40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 35"/>
          <p:cNvSpPr/>
          <p:nvPr/>
        </p:nvSpPr>
        <p:spPr>
          <a:xfrm>
            <a:off x="-17245" y="-16674"/>
            <a:ext cx="6043295" cy="4790982"/>
          </a:xfrm>
          <a:prstGeom prst="rect">
            <a:avLst/>
          </a:prstGeom>
          <a:gradFill flip="none" rotWithShape="1">
            <a:gsLst>
              <a:gs pos="19000">
                <a:schemeClr val="bg1">
                  <a:lumMod val="95000"/>
                  <a:alpha val="0"/>
                </a:schemeClr>
              </a:gs>
              <a:gs pos="65000">
                <a:schemeClr val="bg1">
                  <a:lumMod val="85000"/>
                  <a:alpha val="79000"/>
                </a:schemeClr>
              </a:gs>
              <a:gs pos="40000">
                <a:schemeClr val="bg1">
                  <a:lumMod val="85000"/>
                </a:schemeClr>
              </a:gs>
              <a:gs pos="100000">
                <a:schemeClr val="bg1">
                  <a:lumMod val="65000"/>
                  <a:alpha val="2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-30111"/>
            <a:ext cx="12207682" cy="6888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544342"/>
              </p:ext>
            </p:extLst>
          </p:nvPr>
        </p:nvGraphicFramePr>
        <p:xfrm>
          <a:off x="3986983" y="1324820"/>
          <a:ext cx="7536538" cy="49606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0861">
                  <a:extLst>
                    <a:ext uri="{9D8B030D-6E8A-4147-A177-3AD203B41FA5}">
                      <a16:colId xmlns:a16="http://schemas.microsoft.com/office/drawing/2014/main" xmlns="" val="1849844703"/>
                    </a:ext>
                  </a:extLst>
                </a:gridCol>
                <a:gridCol w="5845677">
                  <a:extLst>
                    <a:ext uri="{9D8B030D-6E8A-4147-A177-3AD203B41FA5}">
                      <a16:colId xmlns:a16="http://schemas.microsoft.com/office/drawing/2014/main" xmlns="" val="3124005956"/>
                    </a:ext>
                  </a:extLst>
                </a:gridCol>
              </a:tblGrid>
              <a:tr h="212499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Оптика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ru-RU" sz="1400" dirty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11592672"/>
                  </a:ext>
                </a:extLst>
              </a:tr>
              <a:tr h="9765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Сжатие видео</a:t>
                      </a:r>
                    </a:p>
                    <a:p>
                      <a:pPr algn="ctr"/>
                      <a:endParaRPr lang="ru-RU" sz="1600" b="1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89878404"/>
                  </a:ext>
                </a:extLst>
              </a:tr>
              <a:tr h="3907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Совместимость</a:t>
                      </a:r>
                    </a:p>
                  </a:txBody>
                  <a:tcPr anchor="ctr">
                    <a:lnL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6790021"/>
                  </a:ext>
                </a:extLst>
              </a:tr>
              <a:tr h="14683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Эксплуатация</a:t>
                      </a:r>
                    </a:p>
                    <a:p>
                      <a:pPr algn="ctr"/>
                      <a:endParaRPr lang="ru-RU" sz="1600" b="1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853A4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13094482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705480" y="3436883"/>
            <a:ext cx="29976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Формат сжатия </a:t>
            </a:r>
            <a:r>
              <a:rPr lang="en-US" sz="14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H.264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Тройной видеопоток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Функция </a:t>
            </a:r>
            <a:r>
              <a:rPr lang="en-US" sz="14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ROI </a:t>
            </a:r>
            <a:endParaRPr lang="ru-RU" sz="1400" dirty="0" smtClean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Пользовательское </a:t>
            </a:r>
            <a:r>
              <a:rPr lang="en-US" sz="14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OSD</a:t>
            </a:r>
            <a:r>
              <a:rPr lang="ru-RU" sz="14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меню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05480" y="1372280"/>
            <a:ext cx="57364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spc="-1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Интеллектуальная ИК-подсветка </a:t>
            </a:r>
            <a:endParaRPr lang="en-US" sz="1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spc="-15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Светодиоды последнего поколения, использующиеся в автомобильной отрасли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spc="-15" dirty="0" err="1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Варифокальный</a:t>
            </a:r>
            <a:r>
              <a:rPr lang="ru-RU" sz="1400" spc="-15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объектив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spc="-15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Функция 3</a:t>
            </a:r>
            <a:r>
              <a:rPr lang="en-US" sz="1400" spc="-15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 DNR</a:t>
            </a:r>
            <a:endParaRPr lang="en-US" sz="1400" dirty="0" smtClean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spc="-1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Интеллектуальная ИК-подсветка </a:t>
            </a:r>
            <a:endParaRPr lang="en-US" sz="1400" dirty="0" smtClean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spc="-1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Функция </a:t>
            </a:r>
            <a:r>
              <a:rPr lang="en-US" sz="1400" spc="-15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3D</a:t>
            </a:r>
            <a:r>
              <a:rPr lang="en-US" sz="1400" spc="-5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en-US" sz="1400" spc="-25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</a:t>
            </a:r>
            <a:r>
              <a:rPr lang="en-US" sz="1400" spc="-15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NR</a:t>
            </a:r>
            <a:endParaRPr lang="ru-RU" sz="1400" spc="-15" dirty="0" smtClean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spc="-15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Настройка сцены по расписанию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spc="-15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Оптический </a:t>
            </a:r>
            <a:r>
              <a:rPr lang="en-US" sz="1400" spc="-15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WDR</a:t>
            </a:r>
            <a:r>
              <a:rPr lang="ru-RU" sz="1400" spc="-15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120</a:t>
            </a:r>
            <a:r>
              <a:rPr lang="en-US" sz="1400" spc="-15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dB</a:t>
            </a:r>
            <a:r>
              <a:rPr lang="ru-RU" sz="1400" spc="-15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( модель </a:t>
            </a:r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TND-2028 </a:t>
            </a:r>
            <a:r>
              <a:rPr lang="en-US" sz="1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MWP</a:t>
            </a:r>
            <a:r>
              <a:rPr lang="ru-RU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)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8861107" y="3436883"/>
            <a:ext cx="29976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Маскирование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err="1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Детекция</a:t>
            </a:r>
            <a:r>
              <a:rPr lang="ru-RU" sz="1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движения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Режим Коридор (1080</a:t>
            </a:r>
            <a:r>
              <a:rPr lang="en-US" sz="14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P)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5705480" y="4477564"/>
            <a:ext cx="34150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Поддержка стандартов </a:t>
            </a:r>
            <a:r>
              <a:rPr lang="en-US" sz="14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ONVIF</a:t>
            </a:r>
            <a:r>
              <a:rPr lang="ru-RU" sz="1400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2.5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5705480" y="4878376"/>
            <a:ext cx="57673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3-х осевое вращение объектива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Источник </a:t>
            </a:r>
            <a:r>
              <a:rPr lang="ru-RU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питания </a:t>
            </a:r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DC</a:t>
            </a:r>
            <a:r>
              <a:rPr lang="ru-RU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12</a:t>
            </a:r>
            <a:r>
              <a:rPr lang="en-US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V</a:t>
            </a:r>
            <a:r>
              <a:rPr lang="ru-RU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endParaRPr lang="ru-RU" sz="14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Диапазон </a:t>
            </a:r>
            <a:r>
              <a:rPr lang="ru-RU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питания ±25%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Широкий диапазон рабочих температур от -35° до 60°C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Степень защиты корпуса </a:t>
            </a:r>
            <a:r>
              <a:rPr lang="en-US" sz="1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IP66</a:t>
            </a:r>
            <a:r>
              <a:rPr lang="ru-RU" sz="1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механическая прочность </a:t>
            </a:r>
            <a:r>
              <a:rPr lang="en-US" sz="1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IK10</a:t>
            </a:r>
            <a:endParaRPr lang="ru-RU" sz="140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Защита сетевого интерфейса от перенапряжения до 6 </a:t>
            </a:r>
            <a:r>
              <a:rPr lang="ru-RU" sz="1400" dirty="0" err="1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кВ</a:t>
            </a:r>
            <a:endParaRPr lang="ru-RU" sz="1400" dirty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1" name="Прямоугольник 12"/>
          <p:cNvSpPr/>
          <p:nvPr/>
        </p:nvSpPr>
        <p:spPr>
          <a:xfrm>
            <a:off x="0" y="-27574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-5896"/>
            <a:ext cx="9120553" cy="679347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0" y="6556323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35" name="Прямоугольник 34"/>
          <p:cNvSpPr/>
          <p:nvPr/>
        </p:nvSpPr>
        <p:spPr>
          <a:xfrm>
            <a:off x="11705942" y="6488668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2F68AD"/>
                </a:solidFill>
                <a:latin typeface="Franklin Gothic Medium" panose="020B0603020102020204" pitchFamily="34" charset="0"/>
              </a:rPr>
              <a:t>6</a:t>
            </a:r>
            <a:endParaRPr lang="ru-RU" dirty="0">
              <a:solidFill>
                <a:srgbClr val="2F68AD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437" y="719026"/>
            <a:ext cx="5621929" cy="560219"/>
          </a:xfrm>
        </p:spPr>
        <p:txBody>
          <a:bodyPr>
            <a:noAutofit/>
          </a:bodyPr>
          <a:lstStyle/>
          <a:p>
            <a:pPr algn="l"/>
            <a:r>
              <a:rPr lang="ru-RU" sz="26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Основные характеристики</a:t>
            </a:r>
          </a:p>
        </p:txBody>
      </p:sp>
      <p:sp>
        <p:nvSpPr>
          <p:cNvPr id="38" name="Заголовок 1"/>
          <p:cNvSpPr txBox="1">
            <a:spLocks/>
          </p:cNvSpPr>
          <p:nvPr/>
        </p:nvSpPr>
        <p:spPr>
          <a:xfrm>
            <a:off x="48142" y="-16674"/>
            <a:ext cx="8892647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Краткое введение и сравнение</a:t>
            </a:r>
            <a:endParaRPr lang="ru-RU" sz="32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03" y="2096544"/>
            <a:ext cx="3825934" cy="356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0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0" y="-30111"/>
            <a:ext cx="12207682" cy="6888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35105"/>
              </p:ext>
            </p:extLst>
          </p:nvPr>
        </p:nvGraphicFramePr>
        <p:xfrm>
          <a:off x="823422" y="1148626"/>
          <a:ext cx="10560837" cy="52255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8926">
                  <a:extLst>
                    <a:ext uri="{9D8B030D-6E8A-4147-A177-3AD203B41FA5}">
                      <a16:colId xmlns:a16="http://schemas.microsoft.com/office/drawing/2014/main" xmlns="" val="3303569503"/>
                    </a:ext>
                  </a:extLst>
                </a:gridCol>
                <a:gridCol w="2161563">
                  <a:extLst>
                    <a:ext uri="{9D8B030D-6E8A-4147-A177-3AD203B41FA5}">
                      <a16:colId xmlns:a16="http://schemas.microsoft.com/office/drawing/2014/main" xmlns="" val="1849844703"/>
                    </a:ext>
                  </a:extLst>
                </a:gridCol>
                <a:gridCol w="2167145">
                  <a:extLst>
                    <a:ext uri="{9D8B030D-6E8A-4147-A177-3AD203B41FA5}">
                      <a16:colId xmlns:a16="http://schemas.microsoft.com/office/drawing/2014/main" xmlns="" val="3124005956"/>
                    </a:ext>
                  </a:extLst>
                </a:gridCol>
                <a:gridCol w="2083323">
                  <a:extLst>
                    <a:ext uri="{9D8B030D-6E8A-4147-A177-3AD203B41FA5}">
                      <a16:colId xmlns:a16="http://schemas.microsoft.com/office/drawing/2014/main" xmlns="" val="3821085125"/>
                    </a:ext>
                  </a:extLst>
                </a:gridCol>
                <a:gridCol w="2739880">
                  <a:extLst>
                    <a:ext uri="{9D8B030D-6E8A-4147-A177-3AD203B41FA5}">
                      <a16:colId xmlns:a16="http://schemas.microsoft.com/office/drawing/2014/main" xmlns="" val="349731068"/>
                    </a:ext>
                  </a:extLst>
                </a:gridCol>
              </a:tblGrid>
              <a:tr h="270059"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Параметр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Камеры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</a:t>
                      </a:r>
                      <a:r>
                        <a:rPr lang="en-US" sz="1200" b="1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TARGET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Камеры других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производителей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Примечание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3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1592672"/>
                  </a:ext>
                </a:extLst>
              </a:tr>
              <a:tr h="390085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Модель</a:t>
                      </a:r>
                      <a:endParaRPr lang="ru-RU" sz="1200" b="1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47015" algn="ctr">
                        <a:lnSpc>
                          <a:spcPct val="100000"/>
                        </a:lnSpc>
                      </a:pPr>
                      <a:r>
                        <a:rPr lang="en-US" sz="1000" dirty="0" smtClean="0">
                          <a:solidFill>
                            <a:srgbClr val="252525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1080P/</a:t>
                      </a:r>
                      <a:r>
                        <a:rPr lang="ru-RU" sz="1000" dirty="0" smtClean="0">
                          <a:solidFill>
                            <a:srgbClr val="252525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  <a:r>
                        <a:rPr lang="en-US" sz="1000" dirty="0" smtClean="0">
                          <a:solidFill>
                            <a:srgbClr val="252525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MP</a:t>
                      </a:r>
                      <a:endParaRPr lang="en-US" sz="1000" dirty="0" smtClean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TND-2028 MWP</a:t>
                      </a:r>
                      <a:r>
                        <a:rPr lang="ru-RU" sz="1000" b="1" spc="-7" baseline="24305" dirty="0" smtClean="0">
                          <a:solidFill>
                            <a:srgbClr val="3853A4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1080</a:t>
                      </a:r>
                      <a:r>
                        <a:rPr lang="en-US" sz="1000" b="1" spc="-7" baseline="24305" dirty="0" smtClean="0">
                          <a:solidFill>
                            <a:srgbClr val="3853A4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</a:t>
                      </a:r>
                      <a:endParaRPr lang="ru-RU" sz="1000" dirty="0" smtClean="0">
                        <a:solidFill>
                          <a:srgbClr val="3853A4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0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TND-2028 VE</a:t>
                      </a:r>
                      <a:r>
                        <a:rPr lang="ru-RU" sz="1000" b="1" spc="-7" baseline="24305" dirty="0" smtClean="0">
                          <a:solidFill>
                            <a:srgbClr val="3853A4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1080</a:t>
                      </a:r>
                      <a:r>
                        <a:rPr lang="en-US" sz="1000" b="1" spc="-7" baseline="24305" dirty="0" smtClean="0">
                          <a:solidFill>
                            <a:srgbClr val="3853A4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</a:t>
                      </a:r>
                      <a:endParaRPr lang="ru-RU" sz="1000" dirty="0">
                        <a:solidFill>
                          <a:srgbClr val="3853A4"/>
                        </a:solidFill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spc="5" dirty="0" smtClean="0">
                          <a:solidFill>
                            <a:srgbClr val="252525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xxx-2CD2732F-I(S) </a:t>
                      </a:r>
                      <a:r>
                        <a:rPr lang="ru-RU" sz="1000" b="1" spc="-7" baseline="24305" dirty="0" smtClean="0">
                          <a:solidFill>
                            <a:srgbClr val="3853A4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  <a:r>
                        <a:rPr lang="en-US" sz="1000" b="1" spc="-7" baseline="24305" dirty="0" smtClean="0">
                          <a:solidFill>
                            <a:srgbClr val="3853A4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MP</a:t>
                      </a:r>
                      <a:endParaRPr lang="en-US" sz="1000" b="0" spc="0" baseline="0" dirty="0" smtClean="0">
                        <a:solidFill>
                          <a:srgbClr val="3853A4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89878404"/>
                  </a:ext>
                </a:extLst>
              </a:tr>
              <a:tr h="240053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720</a:t>
                      </a:r>
                      <a:r>
                        <a:rPr lang="en-US" sz="10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</a:t>
                      </a:r>
                      <a:endParaRPr lang="ru-RU" sz="10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TND-1328</a:t>
                      </a:r>
                      <a:r>
                        <a:rPr lang="en-US" sz="1000" baseline="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VE</a:t>
                      </a:r>
                      <a:endParaRPr lang="ru-RU" sz="10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spc="5" dirty="0" smtClean="0">
                          <a:solidFill>
                            <a:srgbClr val="252525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DS-2CD2712F-I(S)</a:t>
                      </a:r>
                      <a:endParaRPr lang="en-US" sz="1000" dirty="0" smtClean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70735120"/>
                  </a:ext>
                </a:extLst>
              </a:tr>
              <a:tr h="390085">
                <a:tc rowSpan="6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Оптика</a:t>
                      </a:r>
                      <a:endParaRPr lang="ru-RU" sz="1200" b="1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Сенсор</a:t>
                      </a:r>
                      <a:endParaRPr lang="ru-RU" sz="10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1/</a:t>
                      </a:r>
                      <a:r>
                        <a:rPr lang="en-US" sz="1000" spc="5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.8”(1</a:t>
                      </a:r>
                      <a:r>
                        <a:rPr lang="en-US" sz="1000" spc="5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0</a:t>
                      </a:r>
                      <a:r>
                        <a:rPr lang="en-US" sz="1000" spc="-1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80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P)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,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1/</a:t>
                      </a:r>
                      <a:r>
                        <a:rPr lang="en-US" sz="1000" spc="5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”</a:t>
                      </a:r>
                      <a:r>
                        <a:rPr lang="en-US" sz="1000" spc="-5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(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720P)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lang="ru-RU" sz="1000" dirty="0" smtClean="0">
                          <a:solidFill>
                            <a:srgbClr val="252525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1/</a:t>
                      </a:r>
                      <a:r>
                        <a:rPr lang="ru-RU" sz="1000" spc="5" dirty="0" smtClean="0">
                          <a:solidFill>
                            <a:srgbClr val="252525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3</a:t>
                      </a:r>
                      <a:r>
                        <a:rPr lang="ru-RU" sz="1000" dirty="0" smtClean="0">
                          <a:solidFill>
                            <a:srgbClr val="252525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”</a:t>
                      </a:r>
                      <a:endParaRPr lang="ru-RU" sz="10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Используется последняя</a:t>
                      </a:r>
                      <a:r>
                        <a:rPr lang="ru-RU" sz="1000" i="1" baseline="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</a:t>
                      </a:r>
                      <a:r>
                        <a:rPr lang="ru-RU" sz="1000" i="1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разработка</a:t>
                      </a:r>
                      <a:r>
                        <a:rPr lang="ru-RU" sz="1000" i="1" baseline="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</a:t>
                      </a:r>
                      <a:r>
                        <a:rPr lang="en-US" sz="1000" i="1" baseline="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Sony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6790021"/>
                  </a:ext>
                </a:extLst>
              </a:tr>
              <a:tr h="277407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ИК-подсветка</a:t>
                      </a:r>
                      <a:endParaRPr lang="ru-RU" sz="10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Светодиоды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OSRAM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Светодиоды </a:t>
                      </a:r>
                      <a:r>
                        <a:rPr lang="ru-RU" sz="10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малого</a:t>
                      </a:r>
                      <a:r>
                        <a:rPr lang="ru-RU" sz="1000" baseline="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размера</a:t>
                      </a:r>
                      <a:endParaRPr lang="ru-RU" sz="10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Более эффективное освещение</a:t>
                      </a:r>
                      <a:endParaRPr lang="ru-RU" sz="1000" i="1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57075326"/>
                  </a:ext>
                </a:extLst>
              </a:tr>
              <a:tr h="3900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Интеллектуальная</a:t>
                      </a:r>
                    </a:p>
                    <a:p>
                      <a:pPr algn="ctr"/>
                      <a:r>
                        <a:rPr lang="ru-RU" sz="10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ИК-подсветка</a:t>
                      </a:r>
                      <a:endParaRPr lang="ru-RU" sz="10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V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V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algn="ctr"/>
                      <a:endParaRPr lang="ru-RU" sz="10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Более корректная</a:t>
                      </a:r>
                      <a:r>
                        <a:rPr lang="ru-RU" sz="1000" i="1" baseline="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работа</a:t>
                      </a:r>
                      <a:endParaRPr lang="ru-RU" sz="1000" i="1" dirty="0" smtClean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30998071"/>
                  </a:ext>
                </a:extLst>
              </a:tr>
              <a:tr h="260365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Оптический </a:t>
                      </a:r>
                      <a:r>
                        <a:rPr lang="en-US" sz="10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WDR</a:t>
                      </a:r>
                      <a:endParaRPr lang="ru-RU" sz="10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Только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в модели </a:t>
                      </a:r>
                      <a:r>
                        <a:rPr lang="en-US" sz="10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TND-2028 MWP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X</a:t>
                      </a:r>
                      <a:endParaRPr lang="ru-RU" sz="10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Более</a:t>
                      </a:r>
                      <a:r>
                        <a:rPr lang="ru-RU" sz="1000" i="1" baseline="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корректная работа</a:t>
                      </a:r>
                      <a:endParaRPr lang="ru-RU" sz="1000" i="1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837725069"/>
                  </a:ext>
                </a:extLst>
              </a:tr>
              <a:tr h="240053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Функция </a:t>
                      </a:r>
                      <a:r>
                        <a:rPr lang="en-US" sz="10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Defog</a:t>
                      </a:r>
                      <a:endParaRPr lang="ru-RU" sz="10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V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X</a:t>
                      </a:r>
                      <a:endParaRPr lang="ru-RU" sz="10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862533511"/>
                  </a:ext>
                </a:extLst>
              </a:tr>
              <a:tr h="390085"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Настройка сцены по</a:t>
                      </a:r>
                    </a:p>
                    <a:p>
                      <a:pPr algn="ctr"/>
                      <a:r>
                        <a:rPr lang="ru-RU" sz="10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расписанию</a:t>
                      </a:r>
                      <a:endParaRPr lang="ru-RU" sz="10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V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X</a:t>
                      </a:r>
                      <a:endParaRPr lang="ru-RU" sz="10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07262166"/>
                  </a:ext>
                </a:extLst>
              </a:tr>
              <a:tr h="161198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Сжатие видео</a:t>
                      </a:r>
                      <a:endParaRPr lang="ru-RU" sz="1200" b="1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Количество</a:t>
                      </a:r>
                      <a:r>
                        <a:rPr lang="ru-RU" sz="1000" baseline="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видео потоков</a:t>
                      </a:r>
                      <a:endParaRPr lang="ru-RU" sz="1000" dirty="0" smtClean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Три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Два</a:t>
                      </a:r>
                      <a:endParaRPr lang="ru-RU" sz="10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13094482"/>
                  </a:ext>
                </a:extLst>
              </a:tr>
              <a:tr h="240053">
                <a:tc vMerge="1"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err="1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Детекция</a:t>
                      </a:r>
                      <a:r>
                        <a:rPr lang="ru-RU" sz="10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звука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Только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в модели </a:t>
                      </a:r>
                      <a:r>
                        <a:rPr lang="en-US" sz="10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TND-2028 MWP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X</a:t>
                      </a:r>
                      <a:endParaRPr lang="ru-RU" sz="10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92213942"/>
                  </a:ext>
                </a:extLst>
              </a:tr>
              <a:tr h="390085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Сеть</a:t>
                      </a:r>
                      <a:endParaRPr lang="en-US" sz="1200" b="1" dirty="0" smtClean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252525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Передача данных по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rgbClr val="252525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протоколу </a:t>
                      </a:r>
                      <a:r>
                        <a:rPr lang="en-US" sz="1000" dirty="0" smtClean="0">
                          <a:solidFill>
                            <a:srgbClr val="252525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i</a:t>
                      </a:r>
                      <a:r>
                        <a:rPr lang="en-US" sz="1000" spc="-5" dirty="0" smtClean="0">
                          <a:solidFill>
                            <a:srgbClr val="252525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</a:t>
                      </a:r>
                      <a:r>
                        <a:rPr lang="en-US" sz="1000" dirty="0" smtClean="0">
                          <a:solidFill>
                            <a:srgbClr val="252525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C</a:t>
                      </a:r>
                      <a:r>
                        <a:rPr lang="en-US" sz="1000" spc="-5" dirty="0" smtClean="0">
                          <a:solidFill>
                            <a:srgbClr val="252525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S</a:t>
                      </a:r>
                      <a:r>
                        <a:rPr lang="en-US" sz="1000" dirty="0" smtClean="0">
                          <a:solidFill>
                            <a:srgbClr val="252525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I</a:t>
                      </a:r>
                      <a:endParaRPr lang="ru-RU" sz="10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Двойное подключение</a:t>
                      </a:r>
                    </a:p>
                    <a:p>
                      <a:pPr algn="ctr"/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к хранилищам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iSCSI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Одинарное подключение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к хранилищам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iSCSI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52124782"/>
                  </a:ext>
                </a:extLst>
              </a:tr>
              <a:tr h="240053">
                <a:tc rowSpan="4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Эксплуатация</a:t>
                      </a:r>
                      <a:endParaRPr lang="ru-RU" sz="1200" b="1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Диапазон питания</a:t>
                      </a:r>
                      <a:endParaRPr lang="ru-RU" sz="10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5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±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25%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5" dirty="0" smtClean="0">
                          <a:solidFill>
                            <a:srgbClr val="252525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±</a:t>
                      </a:r>
                      <a:r>
                        <a:rPr lang="ru-RU" sz="1000" dirty="0" smtClean="0">
                          <a:solidFill>
                            <a:srgbClr val="252525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10%</a:t>
                      </a:r>
                      <a:endParaRPr lang="ru-RU" sz="10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36542552"/>
                  </a:ext>
                </a:extLst>
              </a:tr>
              <a:tr h="390085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Защита сетевого интерфейса от 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перенапряжения</a:t>
                      </a:r>
                      <a:endParaRPr lang="ru-RU" sz="1000" b="1" dirty="0" smtClean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spc="-5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±</a:t>
                      </a:r>
                      <a:r>
                        <a:rPr lang="ru-RU" sz="10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6 </a:t>
                      </a:r>
                      <a:r>
                        <a:rPr lang="ru-RU" sz="1000" dirty="0" err="1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кВ</a:t>
                      </a:r>
                      <a:endParaRPr lang="ru-RU" sz="1000" dirty="0" smtClean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algn="ctr"/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&lt;</a:t>
                      </a:r>
                      <a:r>
                        <a:rPr lang="ru-RU" sz="10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6 </a:t>
                      </a:r>
                      <a:r>
                        <a:rPr lang="ru-RU" sz="1000" dirty="0" err="1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кВ</a:t>
                      </a:r>
                      <a:endParaRPr lang="ru-RU" sz="1000" dirty="0" smtClean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algn="ctr"/>
                      <a:endParaRPr lang="ru-RU" sz="10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9163727"/>
                  </a:ext>
                </a:extLst>
              </a:tr>
              <a:tr h="239755">
                <a:tc vMerge="1"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Рабочая среда </a:t>
                      </a:r>
                      <a:endParaRPr lang="ru-RU" sz="10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-40°~60°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-30 °C ~ 60 °C</a:t>
                      </a:r>
                      <a:endParaRPr lang="ru-RU" sz="10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7861683"/>
                  </a:ext>
                </a:extLst>
              </a:tr>
              <a:tr h="390085">
                <a:tc vMerge="1"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3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Источник питания 12</a:t>
                      </a:r>
                      <a:r>
                        <a:rPr lang="en-US" sz="10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V DC</a:t>
                      </a:r>
                      <a:endParaRPr lang="ru-RU" sz="10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V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X</a:t>
                      </a:r>
                      <a:endParaRPr lang="ru-RU" sz="1000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i="1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Резервирование питания</a:t>
                      </a:r>
                    </a:p>
                    <a:p>
                      <a:pPr algn="ctr"/>
                      <a:r>
                        <a:rPr lang="ru-RU" sz="1000" i="1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в сочетании с питанием по </a:t>
                      </a:r>
                      <a:r>
                        <a:rPr lang="en-US" sz="1000" i="1" dirty="0" err="1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PoE</a:t>
                      </a:r>
                      <a:endParaRPr lang="ru-RU" sz="1000" i="1" dirty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81249942"/>
                  </a:ext>
                </a:extLst>
              </a:tr>
            </a:tbl>
          </a:graphicData>
        </a:graphic>
      </p:graphicFrame>
      <p:sp>
        <p:nvSpPr>
          <p:cNvPr id="21" name="Прямоугольник 12"/>
          <p:cNvSpPr/>
          <p:nvPr/>
        </p:nvSpPr>
        <p:spPr>
          <a:xfrm>
            <a:off x="0" y="-46624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-24946"/>
            <a:ext cx="9120553" cy="679347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0" y="6556323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1705942" y="6488668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2F68AD"/>
                </a:solidFill>
                <a:latin typeface="Franklin Gothic Medium" panose="020B0603020102020204" pitchFamily="34" charset="0"/>
              </a:rPr>
              <a:t>7</a:t>
            </a:r>
            <a:endParaRPr lang="ru-RU" dirty="0">
              <a:solidFill>
                <a:srgbClr val="2F68AD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27" name="Заголовок 1"/>
          <p:cNvSpPr txBox="1">
            <a:spLocks/>
          </p:cNvSpPr>
          <p:nvPr/>
        </p:nvSpPr>
        <p:spPr>
          <a:xfrm>
            <a:off x="193437" y="687316"/>
            <a:ext cx="7480169" cy="43067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Сравнение с другими моделями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48142" y="-16674"/>
            <a:ext cx="8892647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Краткое введение и сравнение</a:t>
            </a:r>
            <a:endParaRPr lang="ru-RU" sz="32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50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0" y="-35694"/>
            <a:ext cx="12207682" cy="6888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776828"/>
              </p:ext>
            </p:extLst>
          </p:nvPr>
        </p:nvGraphicFramePr>
        <p:xfrm>
          <a:off x="612599" y="1508763"/>
          <a:ext cx="10910921" cy="493110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2255582">
                  <a:extLst>
                    <a:ext uri="{9D8B030D-6E8A-4147-A177-3AD203B41FA5}">
                      <a16:colId xmlns:a16="http://schemas.microsoft.com/office/drawing/2014/main" xmlns="" val="8415716"/>
                    </a:ext>
                  </a:extLst>
                </a:gridCol>
                <a:gridCol w="2084439">
                  <a:extLst>
                    <a:ext uri="{9D8B030D-6E8A-4147-A177-3AD203B41FA5}">
                      <a16:colId xmlns:a16="http://schemas.microsoft.com/office/drawing/2014/main" xmlns="" val="3124005956"/>
                    </a:ext>
                  </a:extLst>
                </a:gridCol>
                <a:gridCol w="3362385">
                  <a:extLst>
                    <a:ext uri="{9D8B030D-6E8A-4147-A177-3AD203B41FA5}">
                      <a16:colId xmlns:a16="http://schemas.microsoft.com/office/drawing/2014/main" xmlns="" val="3703430829"/>
                    </a:ext>
                  </a:extLst>
                </a:gridCol>
                <a:gridCol w="3208515">
                  <a:extLst>
                    <a:ext uri="{9D8B030D-6E8A-4147-A177-3AD203B41FA5}">
                      <a16:colId xmlns:a16="http://schemas.microsoft.com/office/drawing/2014/main" xmlns="" val="3713163685"/>
                    </a:ext>
                  </a:extLst>
                </a:gridCol>
              </a:tblGrid>
              <a:tr h="32176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Изображение</a:t>
                      </a:r>
                    </a:p>
                  </a:txBody>
                  <a:tcPr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Тип ИК-подсветки</a:t>
                      </a:r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Преимущества</a:t>
                      </a:r>
                    </a:p>
                  </a:txBody>
                  <a:tcPr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Применение</a:t>
                      </a:r>
                    </a:p>
                  </a:txBody>
                  <a:tcPr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1592672"/>
                  </a:ext>
                </a:extLst>
              </a:tr>
              <a:tr h="2205104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defRPr/>
                      </a:pPr>
                      <a:r>
                        <a:rPr lang="ru-RU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Светодиоды </a:t>
                      </a:r>
                      <a:r>
                        <a:rPr lang="en-US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OSRAM</a:t>
                      </a:r>
                    </a:p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Более эффективное и равномерное</a:t>
                      </a:r>
                    </a:p>
                    <a:p>
                      <a:pPr lvl="0" algn="ctr"/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освещение, длительный срок службы</a:t>
                      </a:r>
                    </a:p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Используется при снижении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уровня освещенности окружающей среды при включенной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ИК-подсветке</a:t>
                      </a:r>
                    </a:p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89878404"/>
                  </a:ext>
                </a:extLst>
              </a:tr>
              <a:tr h="2404231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Светодиоды малого</a:t>
                      </a:r>
                    </a:p>
                    <a:p>
                      <a:pPr algn="ctr"/>
                      <a:r>
                        <a:rPr lang="ru-RU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размера</a:t>
                      </a:r>
                    </a:p>
                    <a:p>
                      <a:pPr algn="ctr"/>
                      <a:endParaRPr lang="ru-RU" sz="1400" dirty="0" smtClean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Малоэффективное освещение,</a:t>
                      </a:r>
                    </a:p>
                    <a:p>
                      <a:pPr lvl="0" algn="ctr"/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короткий срок службы</a:t>
                      </a:r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Используется при снижении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уровня освещенности окружающей среды при включенной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ИК-подсветке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941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6790021"/>
                  </a:ext>
                </a:extLst>
              </a:tr>
            </a:tbl>
          </a:graphicData>
        </a:graphic>
      </p:graphicFrame>
      <p:sp>
        <p:nvSpPr>
          <p:cNvPr id="81" name="Заголовок 1"/>
          <p:cNvSpPr txBox="1">
            <a:spLocks/>
          </p:cNvSpPr>
          <p:nvPr/>
        </p:nvSpPr>
        <p:spPr>
          <a:xfrm>
            <a:off x="-555272" y="7697118"/>
            <a:ext cx="2979025" cy="30237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-528421" y="8610749"/>
            <a:ext cx="3243486" cy="18637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1400" dirty="0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291" y="-135190"/>
            <a:ext cx="7596595" cy="71196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Структура аппаратных компонентов</a:t>
            </a:r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40" name="Прямоугольник 12"/>
          <p:cNvSpPr/>
          <p:nvPr/>
        </p:nvSpPr>
        <p:spPr>
          <a:xfrm>
            <a:off x="0" y="-27574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-5896"/>
            <a:ext cx="9120553" cy="67934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0" y="6556323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11705942" y="6488668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2F68AD"/>
                </a:solidFill>
                <a:latin typeface="Franklin Gothic Medium" panose="020B0603020102020204" pitchFamily="34" charset="0"/>
              </a:rPr>
              <a:t>8</a:t>
            </a:r>
            <a:endParaRPr lang="ru-RU" dirty="0">
              <a:solidFill>
                <a:srgbClr val="2F68AD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3" y="4220955"/>
            <a:ext cx="1884790" cy="16377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0000" dist="5000" dir="5400000" sy="-100000" algn="bl" rotWithShape="0"/>
          </a:effectLst>
        </p:spPr>
      </p:pic>
      <p:sp>
        <p:nvSpPr>
          <p:cNvPr id="53" name="Заголовок 1"/>
          <p:cNvSpPr txBox="1">
            <a:spLocks/>
          </p:cNvSpPr>
          <p:nvPr/>
        </p:nvSpPr>
        <p:spPr>
          <a:xfrm>
            <a:off x="641258" y="857097"/>
            <a:ext cx="5621929" cy="56021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Сравнение ИК-подсветки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353" y="2092967"/>
            <a:ext cx="2161870" cy="12480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0000" dist="5000" dir="5400000" sy="-100000" algn="bl" rotWithShape="0"/>
          </a:effectLst>
        </p:spPr>
      </p:pic>
      <p:sp>
        <p:nvSpPr>
          <p:cNvPr id="22" name="Заголовок 1"/>
          <p:cNvSpPr txBox="1">
            <a:spLocks/>
          </p:cNvSpPr>
          <p:nvPr/>
        </p:nvSpPr>
        <p:spPr>
          <a:xfrm>
            <a:off x="48142" y="-16674"/>
            <a:ext cx="8892647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Структура аппаратных компонентов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738872" y="5888154"/>
            <a:ext cx="2026830" cy="454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Модель стороннего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производителя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60112" y="3414246"/>
            <a:ext cx="2184351" cy="3399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Модель </a:t>
            </a:r>
            <a:r>
              <a:rPr lang="en-US" sz="14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TARGET</a:t>
            </a:r>
            <a:endParaRPr lang="ru-RU" sz="1400" b="1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11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0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0" y="-30111"/>
            <a:ext cx="12207682" cy="688811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59000">
                <a:schemeClr val="bg1">
                  <a:lumMod val="85000"/>
                  <a:alpha val="82000"/>
                </a:schemeClr>
              </a:gs>
              <a:gs pos="24000">
                <a:schemeClr val="bg1">
                  <a:lumMod val="98000"/>
                  <a:lumOff val="2000"/>
                  <a:alpha val="95000"/>
                </a:schemeClr>
              </a:gs>
              <a:gs pos="100000">
                <a:schemeClr val="bg1">
                  <a:lumMod val="65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glow>
              <a:schemeClr val="accent1">
                <a:alpha val="40000"/>
              </a:schemeClr>
            </a:glow>
            <a:outerShdw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460107"/>
              </p:ext>
            </p:extLst>
          </p:nvPr>
        </p:nvGraphicFramePr>
        <p:xfrm>
          <a:off x="689840" y="1508763"/>
          <a:ext cx="10812320" cy="4776413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w="2235199">
                  <a:extLst>
                    <a:ext uri="{9D8B030D-6E8A-4147-A177-3AD203B41FA5}">
                      <a16:colId xmlns:a16="http://schemas.microsoft.com/office/drawing/2014/main" xmlns="" val="8415716"/>
                    </a:ext>
                  </a:extLst>
                </a:gridCol>
                <a:gridCol w="1812214">
                  <a:extLst>
                    <a:ext uri="{9D8B030D-6E8A-4147-A177-3AD203B41FA5}">
                      <a16:colId xmlns:a16="http://schemas.microsoft.com/office/drawing/2014/main" xmlns="" val="3124005956"/>
                    </a:ext>
                  </a:extLst>
                </a:gridCol>
                <a:gridCol w="3687706">
                  <a:extLst>
                    <a:ext uri="{9D8B030D-6E8A-4147-A177-3AD203B41FA5}">
                      <a16:colId xmlns:a16="http://schemas.microsoft.com/office/drawing/2014/main" xmlns="" val="3703430829"/>
                    </a:ext>
                  </a:extLst>
                </a:gridCol>
                <a:gridCol w="3077201">
                  <a:extLst>
                    <a:ext uri="{9D8B030D-6E8A-4147-A177-3AD203B41FA5}">
                      <a16:colId xmlns:a16="http://schemas.microsoft.com/office/drawing/2014/main" xmlns="" val="3713163685"/>
                    </a:ext>
                  </a:extLst>
                </a:gridCol>
              </a:tblGrid>
              <a:tr h="50080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Изображение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Влагозащищенные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компоненты</a:t>
                      </a:r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Преимущества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Применение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853A4">
                        <a:alpha val="32941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1592672"/>
                  </a:ext>
                </a:extLst>
              </a:tr>
              <a:tr h="2038301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Уплотнительное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кольцо</a:t>
                      </a:r>
                      <a:endParaRPr lang="ru-RU" sz="1400" dirty="0" smtClean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algn="l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Монтажное отверстие расположено за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пределами уплотнительного кольца, что</a:t>
                      </a:r>
                      <a:r>
                        <a:rPr lang="ru-RU" sz="1400" baseline="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предотвращает попадание влаги  и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запотевание аппаратных компонентов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камеры</a:t>
                      </a:r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Использование при</a:t>
                      </a:r>
                      <a:r>
                        <a:rPr lang="ru-RU" sz="1400" baseline="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высокой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влажности окружающей среды</a:t>
                      </a:r>
                      <a:endParaRPr lang="ru-RU" sz="1400" dirty="0" smtClean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89878404"/>
                  </a:ext>
                </a:extLst>
              </a:tr>
              <a:tr h="2219952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Уплотнительное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effectLst/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кольцо</a:t>
                      </a:r>
                      <a:endParaRPr lang="ru-RU" sz="1400" dirty="0" smtClean="0">
                        <a:effectLst/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algn="ctr"/>
                      <a:endParaRPr lang="ru-RU" sz="1400" dirty="0" smtClean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Монтажное</a:t>
                      </a:r>
                      <a:r>
                        <a:rPr lang="ru-RU" sz="1400" baseline="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отверстие находится внутри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уплотнительного кольца, что вызывает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запотевание и повреждение аппаратных компонентов камеры за счет попадания влаги внутрь корпуса камеры</a:t>
                      </a:r>
                      <a:endParaRPr lang="ru-RU" sz="1400" dirty="0" smtClean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Использование при</a:t>
                      </a:r>
                      <a:r>
                        <a:rPr lang="ru-RU" sz="1400" baseline="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высокой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Microsoft Sans Serif" panose="020B0604020202020204" pitchFamily="34" charset="0"/>
                          <a:ea typeface="Microsoft Sans Serif" panose="020B0604020202020204" pitchFamily="34" charset="0"/>
                          <a:cs typeface="Microsoft Sans Serif" panose="020B0604020202020204" pitchFamily="34" charset="0"/>
                        </a:rPr>
                        <a:t> влажности окружающей среды</a:t>
                      </a:r>
                      <a:endParaRPr lang="ru-RU" sz="1400" dirty="0" smtClean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  <a:p>
                      <a:pPr algn="ctr"/>
                      <a:endParaRPr lang="ru-RU" sz="1400" dirty="0">
                        <a:latin typeface="Microsoft Sans Serif" panose="020B0604020202020204" pitchFamily="34" charset="0"/>
                        <a:ea typeface="Microsoft Sans Serif" panose="020B0604020202020204" pitchFamily="34" charset="0"/>
                        <a:cs typeface="Microsoft Sans Serif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53A4">
                          <a:alpha val="32549"/>
                        </a:srgb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76790021"/>
                  </a:ext>
                </a:extLst>
              </a:tr>
            </a:tbl>
          </a:graphicData>
        </a:graphic>
      </p:graphicFrame>
      <p:sp>
        <p:nvSpPr>
          <p:cNvPr id="81" name="Заголовок 1"/>
          <p:cNvSpPr txBox="1">
            <a:spLocks/>
          </p:cNvSpPr>
          <p:nvPr/>
        </p:nvSpPr>
        <p:spPr>
          <a:xfrm>
            <a:off x="-555272" y="7697118"/>
            <a:ext cx="2979025" cy="302370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-528421" y="8610749"/>
            <a:ext cx="3243486" cy="18637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endParaRPr lang="ru-RU" sz="1400" dirty="0">
              <a:effectLst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291" y="-135190"/>
            <a:ext cx="7596595" cy="711964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Структура аппаратных компонентов</a:t>
            </a:r>
            <a:endParaRPr lang="ru-RU" sz="24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  <p:sp>
        <p:nvSpPr>
          <p:cNvPr id="40" name="Прямоугольник 12"/>
          <p:cNvSpPr/>
          <p:nvPr/>
        </p:nvSpPr>
        <p:spPr>
          <a:xfrm>
            <a:off x="0" y="-27574"/>
            <a:ext cx="9587012" cy="698488"/>
          </a:xfrm>
          <a:custGeom>
            <a:avLst/>
            <a:gdLst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40136 w 9252324"/>
              <a:gd name="connsiteY2" fmla="*/ 350729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89407 w 9252324"/>
              <a:gd name="connsiteY2" fmla="*/ 388307 h 714133"/>
              <a:gd name="connsiteX3" fmla="*/ 9252324 w 9252324"/>
              <a:gd name="connsiteY3" fmla="*/ 714133 h 714133"/>
              <a:gd name="connsiteX4" fmla="*/ 0 w 9252324"/>
              <a:gd name="connsiteY4" fmla="*/ 714133 h 714133"/>
              <a:gd name="connsiteX5" fmla="*/ 0 w 9252324"/>
              <a:gd name="connsiteY5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9252324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721457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  <a:gd name="connsiteX0" fmla="*/ 0 w 9252324"/>
              <a:gd name="connsiteY0" fmla="*/ 0 h 714133"/>
              <a:gd name="connsiteX1" fmla="*/ 9252324 w 9252324"/>
              <a:gd name="connsiteY1" fmla="*/ 0 h 714133"/>
              <a:gd name="connsiteX2" fmla="*/ 8834596 w 9252324"/>
              <a:gd name="connsiteY2" fmla="*/ 714133 h 714133"/>
              <a:gd name="connsiteX3" fmla="*/ 0 w 9252324"/>
              <a:gd name="connsiteY3" fmla="*/ 714133 h 714133"/>
              <a:gd name="connsiteX4" fmla="*/ 0 w 9252324"/>
              <a:gd name="connsiteY4" fmla="*/ 0 h 714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2324" h="714133">
                <a:moveTo>
                  <a:pt x="0" y="0"/>
                </a:moveTo>
                <a:lnTo>
                  <a:pt x="9252324" y="0"/>
                </a:lnTo>
                <a:lnTo>
                  <a:pt x="8834596" y="714133"/>
                </a:lnTo>
                <a:lnTo>
                  <a:pt x="0" y="714133"/>
                </a:lnTo>
                <a:lnTo>
                  <a:pt x="0" y="0"/>
                </a:lnTo>
                <a:close/>
              </a:path>
            </a:pathLst>
          </a:cu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69" b="91006"/>
          <a:stretch/>
        </p:blipFill>
        <p:spPr>
          <a:xfrm>
            <a:off x="0" y="-5896"/>
            <a:ext cx="9120553" cy="67934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0" y="6556323"/>
            <a:ext cx="11523520" cy="302946"/>
          </a:xfrm>
          <a:prstGeom prst="rect">
            <a:avLst/>
          </a:prstGeom>
          <a:solidFill>
            <a:srgbClr val="0F11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441" y="180891"/>
            <a:ext cx="2689223" cy="422001"/>
          </a:xfrm>
          <a:prstGeom prst="rect">
            <a:avLst/>
          </a:prstGeom>
        </p:spPr>
      </p:pic>
      <p:sp>
        <p:nvSpPr>
          <p:cNvPr id="49" name="Прямоугольник 48"/>
          <p:cNvSpPr/>
          <p:nvPr/>
        </p:nvSpPr>
        <p:spPr>
          <a:xfrm>
            <a:off x="11705942" y="6488668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2F68AD"/>
                </a:solidFill>
                <a:latin typeface="Franklin Gothic Medium" panose="020B0603020102020204" pitchFamily="34" charset="0"/>
              </a:rPr>
              <a:t>9</a:t>
            </a:r>
            <a:endParaRPr lang="ru-RU" dirty="0">
              <a:solidFill>
                <a:srgbClr val="2F68AD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269" y="2134098"/>
            <a:ext cx="1560250" cy="1552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0000" dist="5000" dir="5400000" sy="-100000" algn="bl" rotWithShape="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562880" y="3599095"/>
            <a:ext cx="2569028" cy="551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Модель </a:t>
            </a:r>
            <a:r>
              <a:rPr lang="en-US" sz="1400" b="1" dirty="0" smtClean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TARGET</a:t>
            </a:r>
            <a:endParaRPr lang="ru-RU" sz="1400" b="1" dirty="0">
              <a:solidFill>
                <a:schemeClr val="tx1"/>
              </a:solidFill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724" y="4237180"/>
            <a:ext cx="1735341" cy="1526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0000" dist="5000" dir="5400000" sy="-100000" algn="bl" rotWithShape="0"/>
          </a:effectLst>
        </p:spPr>
      </p:pic>
      <p:sp>
        <p:nvSpPr>
          <p:cNvPr id="51" name="Прямоугольник 50"/>
          <p:cNvSpPr/>
          <p:nvPr/>
        </p:nvSpPr>
        <p:spPr>
          <a:xfrm>
            <a:off x="562880" y="5747883"/>
            <a:ext cx="2569028" cy="5515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Модель стороннего</a:t>
            </a:r>
          </a:p>
          <a:p>
            <a:pPr algn="ctr"/>
            <a:r>
              <a:rPr lang="ru-RU" sz="1400" b="1" dirty="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производителя</a:t>
            </a: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562880" y="792054"/>
            <a:ext cx="5621929" cy="560219"/>
          </a:xfrm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b="1" dirty="0" err="1">
                <a:effectLst/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Влагозащищенность</a:t>
            </a:r>
            <a:endParaRPr lang="ru-RU" sz="2600" b="1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6" name="Заголовок 1"/>
          <p:cNvSpPr txBox="1">
            <a:spLocks/>
          </p:cNvSpPr>
          <p:nvPr/>
        </p:nvSpPr>
        <p:spPr>
          <a:xfrm>
            <a:off x="48142" y="-16674"/>
            <a:ext cx="8892647" cy="657387"/>
          </a:xfrm>
          <a:ln>
            <a:noFill/>
          </a:ln>
          <a:effectLst/>
        </p:spPr>
        <p:txBody>
          <a:bodyPr anchor="b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dirty="0" smtClean="0">
                <a:solidFill>
                  <a:schemeClr val="bg1"/>
                </a:solidFill>
                <a:effectLst/>
                <a:latin typeface="Franklin Gothic Medium" panose="020B0603020102020204" pitchFamily="34" charset="0"/>
              </a:rPr>
              <a:t>Структура аппаратных компонентов</a:t>
            </a:r>
            <a:endParaRPr lang="ru-RU" sz="3200" dirty="0">
              <a:solidFill>
                <a:schemeClr val="bg1"/>
              </a:solidFill>
              <a:effectLst/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30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9ABBDA1B-1E3E-42D4-A067-421F9FF2671F}" vid="{3FC5821D-7AE9-42FC-9870-FBE3CD953979}"/>
    </a:ext>
  </a:extLst>
</a:theme>
</file>

<file path=ppt/theme/theme2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4768</TotalTime>
  <Words>1179</Words>
  <Application>Microsoft Office PowerPoint</Application>
  <PresentationFormat>Произвольный</PresentationFormat>
  <Paragraphs>353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Тема1</vt:lpstr>
      <vt:lpstr>2_Office 테마</vt:lpstr>
      <vt:lpstr>3_Office 테마</vt:lpstr>
      <vt:lpstr>Купольные сетевые  видеокамеры, модели:</vt:lpstr>
      <vt:lpstr>Содержание</vt:lpstr>
      <vt:lpstr>Презентация PowerPoint</vt:lpstr>
      <vt:lpstr>Презентация PowerPoint</vt:lpstr>
      <vt:lpstr>Презентация PowerPoint</vt:lpstr>
      <vt:lpstr>Основные характеристики</vt:lpstr>
      <vt:lpstr>Презентация PowerPoint</vt:lpstr>
      <vt:lpstr>Структура аппаратных компонентов</vt:lpstr>
      <vt:lpstr>Структура аппаратных компонентов</vt:lpstr>
      <vt:lpstr>Структура аппаратных компонентов</vt:lpstr>
      <vt:lpstr>Структура аппаратных компонентов</vt:lpstr>
      <vt:lpstr>Структура аппаратных компонентов</vt:lpstr>
      <vt:lpstr>Структура аппаратных компонентов</vt:lpstr>
      <vt:lpstr>Структура аппаратных компонентов</vt:lpstr>
      <vt:lpstr>Структура аппаратных компонентов</vt:lpstr>
      <vt:lpstr>Структура аппаратных компонентов</vt:lpstr>
      <vt:lpstr>Структура аппаратных компонентов</vt:lpstr>
      <vt:lpstr>Структура аппаратных компонентов</vt:lpstr>
      <vt:lpstr>Структура аппаратных компонентов</vt:lpstr>
      <vt:lpstr>www.target-ip.ru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Уличные фиксированные сетевые камеры</dc:title>
  <dc:creator>Frolov Lev</dc:creator>
  <cp:lastModifiedBy>frolov</cp:lastModifiedBy>
  <cp:revision>183</cp:revision>
  <dcterms:created xsi:type="dcterms:W3CDTF">2016-02-10T08:16:59Z</dcterms:created>
  <dcterms:modified xsi:type="dcterms:W3CDTF">2016-03-05T15:13:43Z</dcterms:modified>
</cp:coreProperties>
</file>