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3" r:id="rId1"/>
    <p:sldMasterId id="2147483728" r:id="rId2"/>
    <p:sldMasterId id="2147483731" r:id="rId3"/>
  </p:sldMasterIdLst>
  <p:notesMasterIdLst>
    <p:notesMasterId r:id="rId22"/>
  </p:notesMasterIdLst>
  <p:handoutMasterIdLst>
    <p:handoutMasterId r:id="rId23"/>
  </p:handoutMasterIdLst>
  <p:sldIdLst>
    <p:sldId id="256" r:id="rId4"/>
    <p:sldId id="257" r:id="rId5"/>
    <p:sldId id="274" r:id="rId6"/>
    <p:sldId id="263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8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111"/>
    <a:srgbClr val="EAFB11"/>
    <a:srgbClr val="3853A4"/>
    <a:srgbClr val="6B79B5"/>
    <a:srgbClr val="2F68AD"/>
    <a:srgbClr val="ED1F24"/>
    <a:srgbClr val="69BD45"/>
    <a:srgbClr val="6181C2"/>
    <a:srgbClr val="6CB360"/>
    <a:srgbClr val="2F96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1771" autoAdjust="0"/>
  </p:normalViewPr>
  <p:slideViewPr>
    <p:cSldViewPr snapToGrid="0">
      <p:cViewPr>
        <p:scale>
          <a:sx n="80" d="100"/>
          <a:sy n="80" d="100"/>
        </p:scale>
        <p:origin x="-492" y="-1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1BEE1-8C56-4313-9CF5-65BFCC71B2DF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4C6E6-8F6A-47F2-A928-630489465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52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DAC96-1A87-4DA0-BC2F-93D0E3791F20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127A3-0AD1-47B5-B1A2-F0B79C97F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3434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219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421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421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421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421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421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421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421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4213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800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924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322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421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421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421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421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421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421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14.png"/>
          <p:cNvPicPr>
            <a:picLocks noChangeAspect="1"/>
          </p:cNvPicPr>
          <p:nvPr/>
        </p:nvPicPr>
        <p:blipFill>
          <a:blip r:embed="rId2" cstate="print">
            <a:lum bright="56000" contrast="14000"/>
          </a:blip>
          <a:srcRect r="32839" b="32839"/>
          <a:stretch>
            <a:fillRect/>
          </a:stretch>
        </p:blipFill>
        <p:spPr>
          <a:xfrm>
            <a:off x="2" y="1116"/>
            <a:ext cx="12191999" cy="6856884"/>
          </a:xfrm>
          <a:prstGeom prst="rect">
            <a:avLst/>
          </a:prstGeom>
        </p:spPr>
      </p:pic>
      <p:pic>
        <p:nvPicPr>
          <p:cNvPr id="14" name="그림 13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1" y="226695"/>
            <a:ext cx="1155700" cy="231140"/>
          </a:xfrm>
          <a:prstGeom prst="rect">
            <a:avLst/>
          </a:prstGeom>
        </p:spPr>
      </p:pic>
      <p:grpSp>
        <p:nvGrpSpPr>
          <p:cNvPr id="15" name="그룹 14"/>
          <p:cNvGrpSpPr/>
          <p:nvPr/>
        </p:nvGrpSpPr>
        <p:grpSpPr>
          <a:xfrm>
            <a:off x="0" y="6555106"/>
            <a:ext cx="12240000" cy="314325"/>
            <a:chOff x="-19050" y="6543675"/>
            <a:chExt cx="9199090" cy="314325"/>
          </a:xfrm>
        </p:grpSpPr>
        <p:sp>
          <p:nvSpPr>
            <p:cNvPr id="16" name="직사각형 15"/>
            <p:cNvSpPr/>
            <p:nvPr/>
          </p:nvSpPr>
          <p:spPr>
            <a:xfrm>
              <a:off x="-19050" y="6543675"/>
              <a:ext cx="9199090" cy="31432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7" name="제목 3"/>
            <p:cNvSpPr txBox="1">
              <a:spLocks/>
            </p:cNvSpPr>
            <p:nvPr/>
          </p:nvSpPr>
          <p:spPr>
            <a:xfrm>
              <a:off x="248205" y="6639282"/>
              <a:ext cx="2268000" cy="123111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dist" fontAlgn="auto">
                <a:spcAft>
                  <a:spcPts val="0"/>
                </a:spcAft>
              </a:pPr>
              <a:r>
                <a:rPr kumimoji="0" lang="en-US" altLang="ko-KR" sz="800" dirty="0" err="1" smtClean="0">
                  <a:solidFill>
                    <a:prstClr val="white"/>
                  </a:solidFill>
                  <a:latin typeface="삼성긴고딕 Ultralight" pitchFamily="50" charset="-127"/>
                  <a:ea typeface="삼성긴고딕 Ultralight" pitchFamily="50" charset="-127"/>
                  <a:cs typeface="Arial" pitchFamily="34" charset="0"/>
                </a:rPr>
                <a:t>WiseNetⅢ</a:t>
              </a:r>
              <a:r>
                <a:rPr kumimoji="0" lang="en-US" altLang="ko-KR" sz="800" dirty="0" smtClean="0">
                  <a:solidFill>
                    <a:prstClr val="white"/>
                  </a:solidFill>
                  <a:latin typeface="삼성긴고딕 Ultralight" pitchFamily="50" charset="-127"/>
                  <a:ea typeface="삼성긴고딕 Ultralight" pitchFamily="50" charset="-127"/>
                  <a:cs typeface="Arial" pitchFamily="34" charset="0"/>
                </a:rPr>
                <a:t>, The Wise Choice For Professionals!</a:t>
              </a:r>
            </a:p>
          </p:txBody>
        </p:sp>
        <p:pic>
          <p:nvPicPr>
            <p:cNvPr id="18" name="Picture 2" descr="C:\Users\Kim Hyein\Desktop\신종인플루엔자 범 부처 사업단 발표 프레젠테이션\작업\2.png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/>
            </a:blip>
            <a:stretch>
              <a:fillRect/>
            </a:stretch>
          </p:blipFill>
          <p:spPr bwMode="auto">
            <a:xfrm>
              <a:off x="7299156" y="6617030"/>
              <a:ext cx="1577555" cy="16761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192225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1" y="226695"/>
            <a:ext cx="1155700" cy="2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16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1" y="226695"/>
            <a:ext cx="1155700" cy="231140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0" y="6555106"/>
            <a:ext cx="12192000" cy="314325"/>
            <a:chOff x="-19050" y="6543675"/>
            <a:chExt cx="9163015" cy="314325"/>
          </a:xfrm>
        </p:grpSpPr>
        <p:sp>
          <p:nvSpPr>
            <p:cNvPr id="8" name="직사각형 7"/>
            <p:cNvSpPr/>
            <p:nvPr/>
          </p:nvSpPr>
          <p:spPr>
            <a:xfrm>
              <a:off x="-19050" y="6543675"/>
              <a:ext cx="9163015" cy="31432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제목 3"/>
            <p:cNvSpPr txBox="1">
              <a:spLocks/>
            </p:cNvSpPr>
            <p:nvPr/>
          </p:nvSpPr>
          <p:spPr>
            <a:xfrm>
              <a:off x="248205" y="6639282"/>
              <a:ext cx="2268000" cy="123111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dist" fontAlgn="auto">
                <a:spcAft>
                  <a:spcPts val="0"/>
                </a:spcAft>
              </a:pPr>
              <a:r>
                <a:rPr kumimoji="0" lang="en-US" altLang="ko-KR" sz="800" dirty="0" err="1" smtClean="0">
                  <a:solidFill>
                    <a:prstClr val="white"/>
                  </a:solidFill>
                  <a:latin typeface="삼성긴고딕 Ultralight" pitchFamily="50" charset="-127"/>
                  <a:ea typeface="삼성긴고딕 Ultralight" pitchFamily="50" charset="-127"/>
                  <a:cs typeface="Arial" pitchFamily="34" charset="0"/>
                </a:rPr>
                <a:t>WiseNe</a:t>
              </a:r>
              <a:r>
                <a:rPr kumimoji="0" lang="en-US" altLang="ko-KR" sz="800" spc="-300" dirty="0" err="1" smtClean="0">
                  <a:solidFill>
                    <a:prstClr val="white"/>
                  </a:solidFill>
                  <a:latin typeface="삼성긴고딕 Ultralight" pitchFamily="50" charset="-127"/>
                  <a:ea typeface="삼성긴고딕 Ultralight" pitchFamily="50" charset="-127"/>
                  <a:cs typeface="Arial" pitchFamily="34" charset="0"/>
                </a:rPr>
                <a:t>t</a:t>
              </a:r>
              <a:r>
                <a:rPr kumimoji="0" lang="en-US" altLang="ko-KR" sz="800" spc="-300" dirty="0" smtClean="0">
                  <a:solidFill>
                    <a:prstClr val="white"/>
                  </a:solidFill>
                  <a:latin typeface="삼성긴고딕 Ultralight" pitchFamily="50" charset="-127"/>
                  <a:ea typeface="삼성긴고딕 Ultralight" pitchFamily="50" charset="-127"/>
                  <a:cs typeface="Arial" pitchFamily="34" charset="0"/>
                </a:rPr>
                <a:t> </a:t>
              </a:r>
              <a:r>
                <a:rPr kumimoji="0" lang="en-US" altLang="ko-KR" sz="800" dirty="0" smtClean="0">
                  <a:solidFill>
                    <a:prstClr val="white"/>
                  </a:solidFill>
                  <a:latin typeface="Times New Roman" pitchFamily="18" charset="0"/>
                  <a:ea typeface="삼성긴고딕 Ultralight" pitchFamily="50" charset="-127"/>
                  <a:cs typeface="Times New Roman" pitchFamily="18" charset="0"/>
                </a:rPr>
                <a:t>III</a:t>
              </a:r>
              <a:r>
                <a:rPr kumimoji="0" lang="en-US" altLang="ko-KR" sz="800" dirty="0" smtClean="0">
                  <a:solidFill>
                    <a:prstClr val="white"/>
                  </a:solidFill>
                  <a:latin typeface="삼성긴고딕 Ultralight" pitchFamily="50" charset="-127"/>
                  <a:ea typeface="삼성긴고딕 Ultralight" pitchFamily="50" charset="-127"/>
                  <a:cs typeface="Arial" pitchFamily="34" charset="0"/>
                </a:rPr>
                <a:t>, The Wise Choice For Professionals!</a:t>
              </a:r>
            </a:p>
          </p:txBody>
        </p:sp>
        <p:pic>
          <p:nvPicPr>
            <p:cNvPr id="10" name="Picture 2" descr="C:\Users\Kim Hyein\Desktop\신종인플루엔자 범 부처 사업단 발표 프레젠테이션\작업\2.png"/>
            <p:cNvPicPr>
              <a:picLocks noChangeAspect="1" noChangeArrowheads="1"/>
            </p:cNvPicPr>
            <p:nvPr/>
          </p:nvPicPr>
          <p:blipFill>
            <a:blip r:embed="rId3" cstate="print">
              <a:lum bright="100000"/>
            </a:blip>
            <a:stretch>
              <a:fillRect/>
            </a:stretch>
          </p:blipFill>
          <p:spPr bwMode="auto">
            <a:xfrm>
              <a:off x="7299156" y="6617030"/>
              <a:ext cx="1577555" cy="16761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05849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1" y="226695"/>
            <a:ext cx="1155700" cy="2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28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B8EE-0763-412D-8996-BD2BCB6A2F92}" type="datetime1">
              <a:rPr lang="ru-RU" smtClean="0"/>
              <a:t>17.10.2016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B49C-C138-47D5-9C89-796DA2DF3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15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55301" y="300990"/>
            <a:ext cx="1155700" cy="231140"/>
          </a:xfrm>
          <a:prstGeom prst="rect">
            <a:avLst/>
          </a:prstGeom>
        </p:spPr>
      </p:pic>
      <p:pic>
        <p:nvPicPr>
          <p:cNvPr id="7" name="그림 6" descr="14.png"/>
          <p:cNvPicPr>
            <a:picLocks noChangeAspect="1"/>
          </p:cNvPicPr>
          <p:nvPr/>
        </p:nvPicPr>
        <p:blipFill>
          <a:blip r:embed="rId3" cstate="print">
            <a:lum bright="56000" contrast="14000"/>
          </a:blip>
          <a:srcRect r="32839" b="32839"/>
          <a:stretch>
            <a:fillRect/>
          </a:stretch>
        </p:blipFill>
        <p:spPr>
          <a:xfrm>
            <a:off x="2" y="1116"/>
            <a:ext cx="12191999" cy="6856884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>
            <a:off x="0" y="6555106"/>
            <a:ext cx="12192000" cy="314325"/>
            <a:chOff x="-19050" y="6543675"/>
            <a:chExt cx="9163015" cy="314325"/>
          </a:xfrm>
        </p:grpSpPr>
        <p:sp>
          <p:nvSpPr>
            <p:cNvPr id="13" name="직사각형 12"/>
            <p:cNvSpPr/>
            <p:nvPr/>
          </p:nvSpPr>
          <p:spPr>
            <a:xfrm>
              <a:off x="-19050" y="6543675"/>
              <a:ext cx="9163015" cy="31432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4" name="제목 3"/>
            <p:cNvSpPr txBox="1">
              <a:spLocks/>
            </p:cNvSpPr>
            <p:nvPr/>
          </p:nvSpPr>
          <p:spPr>
            <a:xfrm>
              <a:off x="248205" y="6639282"/>
              <a:ext cx="2268000" cy="123111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dist" fontAlgn="auto">
                <a:spcAft>
                  <a:spcPts val="0"/>
                </a:spcAft>
              </a:pPr>
              <a:r>
                <a:rPr kumimoji="0" lang="en-US" altLang="ko-KR" sz="800" dirty="0" err="1" smtClean="0">
                  <a:solidFill>
                    <a:prstClr val="white"/>
                  </a:solidFill>
                  <a:latin typeface="삼성긴고딕 Ultralight" pitchFamily="50" charset="-127"/>
                  <a:ea typeface="삼성긴고딕 Ultralight" pitchFamily="50" charset="-127"/>
                  <a:cs typeface="Arial" pitchFamily="34" charset="0"/>
                </a:rPr>
                <a:t>WiseNe</a:t>
              </a:r>
              <a:r>
                <a:rPr kumimoji="0" lang="en-US" altLang="ko-KR" sz="800" spc="-300" dirty="0" err="1" smtClean="0">
                  <a:solidFill>
                    <a:prstClr val="white"/>
                  </a:solidFill>
                  <a:latin typeface="삼성긴고딕 Ultralight" pitchFamily="50" charset="-127"/>
                  <a:ea typeface="삼성긴고딕 Ultralight" pitchFamily="50" charset="-127"/>
                  <a:cs typeface="Arial" pitchFamily="34" charset="0"/>
                </a:rPr>
                <a:t>t</a:t>
              </a:r>
              <a:r>
                <a:rPr kumimoji="0" lang="en-US" altLang="ko-KR" sz="800" spc="-300" dirty="0" smtClean="0">
                  <a:solidFill>
                    <a:prstClr val="white"/>
                  </a:solidFill>
                  <a:latin typeface="삼성긴고딕 Ultralight" pitchFamily="50" charset="-127"/>
                  <a:ea typeface="삼성긴고딕 Ultralight" pitchFamily="50" charset="-127"/>
                  <a:cs typeface="Arial" pitchFamily="34" charset="0"/>
                </a:rPr>
                <a:t> </a:t>
              </a:r>
              <a:r>
                <a:rPr kumimoji="0" lang="en-US" altLang="ko-KR" sz="800" dirty="0" smtClean="0">
                  <a:solidFill>
                    <a:prstClr val="white"/>
                  </a:solidFill>
                  <a:latin typeface="Times New Roman" pitchFamily="18" charset="0"/>
                  <a:ea typeface="삼성긴고딕 Ultralight" pitchFamily="50" charset="-127"/>
                  <a:cs typeface="Times New Roman" pitchFamily="18" charset="0"/>
                </a:rPr>
                <a:t>III</a:t>
              </a:r>
              <a:r>
                <a:rPr kumimoji="0" lang="en-US" altLang="ko-KR" sz="800" dirty="0" smtClean="0">
                  <a:solidFill>
                    <a:prstClr val="white"/>
                  </a:solidFill>
                  <a:latin typeface="삼성긴고딕 Ultralight" pitchFamily="50" charset="-127"/>
                  <a:ea typeface="삼성긴고딕 Ultralight" pitchFamily="50" charset="-127"/>
                  <a:cs typeface="Arial" pitchFamily="34" charset="0"/>
                </a:rPr>
                <a:t>, The Wise Choice For Professionals!</a:t>
              </a:r>
            </a:p>
          </p:txBody>
        </p:sp>
        <p:pic>
          <p:nvPicPr>
            <p:cNvPr id="15" name="Picture 2" descr="C:\Users\Kim Hyein\Desktop\신종인플루엔자 범 부처 사업단 발표 프레젠테이션\작업\2.png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/>
            </a:blip>
            <a:stretch>
              <a:fillRect/>
            </a:stretch>
          </p:blipFill>
          <p:spPr bwMode="auto">
            <a:xfrm>
              <a:off x="7299156" y="6617030"/>
              <a:ext cx="1577555" cy="16761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770190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614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B783-5771-4C40-B9A6-27767BB38006}" type="datetime1">
              <a:rPr lang="ru-RU" smtClean="0"/>
              <a:t>17.10.2016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B49C-C138-47D5-9C89-796DA2DF3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942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14.png"/>
          <p:cNvPicPr>
            <a:picLocks noChangeAspect="1"/>
          </p:cNvPicPr>
          <p:nvPr/>
        </p:nvPicPr>
        <p:blipFill>
          <a:blip r:embed="rId2" cstate="print">
            <a:lum bright="56000" contrast="14000"/>
          </a:blip>
          <a:srcRect r="32839" b="32839"/>
          <a:stretch>
            <a:fillRect/>
          </a:stretch>
        </p:blipFill>
        <p:spPr>
          <a:xfrm>
            <a:off x="2" y="1116"/>
            <a:ext cx="12191999" cy="6856884"/>
          </a:xfrm>
          <a:prstGeom prst="rect">
            <a:avLst/>
          </a:prstGeom>
        </p:spPr>
      </p:pic>
      <p:pic>
        <p:nvPicPr>
          <p:cNvPr id="14" name="그림 13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1" y="226695"/>
            <a:ext cx="1155700" cy="231140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0" y="6555106"/>
            <a:ext cx="12192000" cy="314325"/>
            <a:chOff x="-19050" y="6543675"/>
            <a:chExt cx="9163015" cy="314325"/>
          </a:xfrm>
        </p:grpSpPr>
        <p:sp>
          <p:nvSpPr>
            <p:cNvPr id="9" name="직사각형 8"/>
            <p:cNvSpPr/>
            <p:nvPr/>
          </p:nvSpPr>
          <p:spPr>
            <a:xfrm>
              <a:off x="-19050" y="6543675"/>
              <a:ext cx="9163015" cy="31432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제목 3"/>
            <p:cNvSpPr txBox="1">
              <a:spLocks/>
            </p:cNvSpPr>
            <p:nvPr/>
          </p:nvSpPr>
          <p:spPr>
            <a:xfrm>
              <a:off x="248205" y="6639282"/>
              <a:ext cx="2268000" cy="123111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dist" fontAlgn="auto">
                <a:spcAft>
                  <a:spcPts val="0"/>
                </a:spcAft>
              </a:pPr>
              <a:r>
                <a:rPr kumimoji="0" lang="en-US" altLang="ko-KR" sz="800" dirty="0" err="1" smtClean="0">
                  <a:solidFill>
                    <a:prstClr val="white"/>
                  </a:solidFill>
                  <a:latin typeface="삼성긴고딕 Ultralight" pitchFamily="50" charset="-127"/>
                  <a:ea typeface="삼성긴고딕 Ultralight" pitchFamily="50" charset="-127"/>
                  <a:cs typeface="Arial" pitchFamily="34" charset="0"/>
                </a:rPr>
                <a:t>WiseNe</a:t>
              </a:r>
              <a:r>
                <a:rPr kumimoji="0" lang="en-US" altLang="ko-KR" sz="800" spc="-300" dirty="0" err="1" smtClean="0">
                  <a:solidFill>
                    <a:prstClr val="white"/>
                  </a:solidFill>
                  <a:latin typeface="삼성긴고딕 Ultralight" pitchFamily="50" charset="-127"/>
                  <a:ea typeface="삼성긴고딕 Ultralight" pitchFamily="50" charset="-127"/>
                  <a:cs typeface="Arial" pitchFamily="34" charset="0"/>
                </a:rPr>
                <a:t>t</a:t>
              </a:r>
              <a:r>
                <a:rPr kumimoji="0" lang="en-US" altLang="ko-KR" sz="800" spc="-300" dirty="0" smtClean="0">
                  <a:solidFill>
                    <a:prstClr val="white"/>
                  </a:solidFill>
                  <a:latin typeface="삼성긴고딕 Ultralight" pitchFamily="50" charset="-127"/>
                  <a:ea typeface="삼성긴고딕 Ultralight" pitchFamily="50" charset="-127"/>
                  <a:cs typeface="Arial" pitchFamily="34" charset="0"/>
                </a:rPr>
                <a:t> </a:t>
              </a:r>
              <a:r>
                <a:rPr kumimoji="0" lang="en-US" altLang="ko-KR" sz="800" dirty="0" smtClean="0">
                  <a:solidFill>
                    <a:prstClr val="white"/>
                  </a:solidFill>
                  <a:latin typeface="Times New Roman" pitchFamily="18" charset="0"/>
                  <a:ea typeface="삼성긴고딕 Ultralight" pitchFamily="50" charset="-127"/>
                  <a:cs typeface="Times New Roman" pitchFamily="18" charset="0"/>
                </a:rPr>
                <a:t>III</a:t>
              </a:r>
              <a:r>
                <a:rPr kumimoji="0" lang="en-US" altLang="ko-KR" sz="800" dirty="0" smtClean="0">
                  <a:solidFill>
                    <a:prstClr val="white"/>
                  </a:solidFill>
                  <a:latin typeface="삼성긴고딕 Ultralight" pitchFamily="50" charset="-127"/>
                  <a:ea typeface="삼성긴고딕 Ultralight" pitchFamily="50" charset="-127"/>
                  <a:cs typeface="Arial" pitchFamily="34" charset="0"/>
                </a:rPr>
                <a:t>, The Wise Choice For Professionals!</a:t>
              </a:r>
            </a:p>
          </p:txBody>
        </p:sp>
        <p:pic>
          <p:nvPicPr>
            <p:cNvPr id="11" name="Picture 2" descr="C:\Users\Kim Hyein\Desktop\신종인플루엔자 범 부처 사업단 발표 프레젠테이션\작업\2.png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/>
            </a:blip>
            <a:stretch>
              <a:fillRect/>
            </a:stretch>
          </p:blipFill>
          <p:spPr bwMode="auto">
            <a:xfrm>
              <a:off x="7299156" y="6617030"/>
              <a:ext cx="1577555" cy="16761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613679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1" y="226695"/>
            <a:ext cx="1155700" cy="231140"/>
          </a:xfrm>
          <a:prstGeom prst="rect">
            <a:avLst/>
          </a:prstGeom>
        </p:spPr>
      </p:pic>
      <p:grpSp>
        <p:nvGrpSpPr>
          <p:cNvPr id="2" name="그룹 20"/>
          <p:cNvGrpSpPr/>
          <p:nvPr/>
        </p:nvGrpSpPr>
        <p:grpSpPr>
          <a:xfrm>
            <a:off x="0" y="6555106"/>
            <a:ext cx="12240000" cy="314325"/>
            <a:chOff x="-19050" y="6543675"/>
            <a:chExt cx="9199090" cy="314325"/>
          </a:xfrm>
        </p:grpSpPr>
        <p:sp>
          <p:nvSpPr>
            <p:cNvPr id="22" name="직사각형 21"/>
            <p:cNvSpPr/>
            <p:nvPr/>
          </p:nvSpPr>
          <p:spPr>
            <a:xfrm>
              <a:off x="-19050" y="6543675"/>
              <a:ext cx="9199090" cy="31432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23" name="제목 3"/>
            <p:cNvSpPr txBox="1">
              <a:spLocks/>
            </p:cNvSpPr>
            <p:nvPr/>
          </p:nvSpPr>
          <p:spPr>
            <a:xfrm>
              <a:off x="248205" y="6639282"/>
              <a:ext cx="2268000" cy="123111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dist" fontAlgn="auto">
                <a:spcAft>
                  <a:spcPts val="0"/>
                </a:spcAft>
              </a:pPr>
              <a:r>
                <a:rPr kumimoji="0" lang="en-US" altLang="ko-KR" sz="800" smtClean="0">
                  <a:solidFill>
                    <a:prstClr val="white"/>
                  </a:solidFill>
                  <a:latin typeface="삼성긴고딕 Ultralight" pitchFamily="50" charset="-127"/>
                  <a:ea typeface="삼성긴고딕 Ultralight" pitchFamily="50" charset="-127"/>
                  <a:cs typeface="Arial" pitchFamily="34" charset="0"/>
                </a:rPr>
                <a:t>WiseNetⅢ, </a:t>
              </a:r>
              <a:r>
                <a:rPr kumimoji="0" lang="en-US" altLang="ko-KR" sz="800" dirty="0" smtClean="0">
                  <a:solidFill>
                    <a:prstClr val="white"/>
                  </a:solidFill>
                  <a:latin typeface="삼성긴고딕 Ultralight" pitchFamily="50" charset="-127"/>
                  <a:ea typeface="삼성긴고딕 Ultralight" pitchFamily="50" charset="-127"/>
                  <a:cs typeface="Arial" pitchFamily="34" charset="0"/>
                </a:rPr>
                <a:t>The Wise Choice For Professionals!</a:t>
              </a:r>
            </a:p>
          </p:txBody>
        </p:sp>
        <p:pic>
          <p:nvPicPr>
            <p:cNvPr id="24" name="Picture 2" descr="C:\Users\Kim Hyein\Desktop\신종인플루엔자 범 부처 사업단 발표 프레젠테이션\작업\2.png"/>
            <p:cNvPicPr>
              <a:picLocks noChangeAspect="1" noChangeArrowheads="1"/>
            </p:cNvPicPr>
            <p:nvPr/>
          </p:nvPicPr>
          <p:blipFill>
            <a:blip r:embed="rId3" cstate="print">
              <a:lum bright="100000"/>
            </a:blip>
            <a:stretch>
              <a:fillRect/>
            </a:stretch>
          </p:blipFill>
          <p:spPr bwMode="auto">
            <a:xfrm>
              <a:off x="7299156" y="6617030"/>
              <a:ext cx="1577555" cy="16761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451824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.png"/>
          <p:cNvPicPr>
            <a:picLocks noChangeAspect="1"/>
          </p:cNvPicPr>
          <p:nvPr/>
        </p:nvPicPr>
        <p:blipFill>
          <a:blip r:embed="rId6" cstate="print">
            <a:lum bright="2000"/>
          </a:blip>
          <a:stretch>
            <a:fillRect/>
          </a:stretch>
        </p:blipFill>
        <p:spPr>
          <a:xfrm rot="10800000" flipH="1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9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.png"/>
          <p:cNvPicPr>
            <a:picLocks noChangeAspect="1"/>
          </p:cNvPicPr>
          <p:nvPr/>
        </p:nvPicPr>
        <p:blipFill>
          <a:blip r:embed="rId5" cstate="print">
            <a:lum bright="2000"/>
          </a:blip>
          <a:stretch>
            <a:fillRect/>
          </a:stretch>
        </p:blipFill>
        <p:spPr>
          <a:xfrm rot="10800000" flipH="1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9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5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.png"/>
          <p:cNvPicPr>
            <a:picLocks noChangeAspect="1"/>
          </p:cNvPicPr>
          <p:nvPr/>
        </p:nvPicPr>
        <p:blipFill>
          <a:blip r:embed="rId5" cstate="print">
            <a:lum bright="2000"/>
          </a:blip>
          <a:stretch>
            <a:fillRect/>
          </a:stretch>
        </p:blipFill>
        <p:spPr>
          <a:xfrm rot="10800000" flipH="1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39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5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5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5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5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5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5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5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5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5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5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5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-5998"/>
            <a:ext cx="12191218" cy="6865581"/>
          </a:xfrm>
          <a:prstGeom prst="rect">
            <a:avLst/>
          </a:prstGeom>
          <a:solidFill>
            <a:srgbClr val="0F1111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2643" y="4557769"/>
            <a:ext cx="10858576" cy="836739"/>
          </a:xfrm>
        </p:spPr>
        <p:txBody>
          <a:bodyPr>
            <a:noAutofit/>
          </a:bodyPr>
          <a:lstStyle/>
          <a:p>
            <a:pPr algn="r"/>
            <a:r>
              <a:rPr lang="ru-RU" sz="28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Преимущества IP-видеокамер TARGET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.</a:t>
            </a:r>
            <a:br>
              <a:rPr lang="ru-RU" sz="28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Сравнение профессиональных моделей всепогодного исполнения. 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Модели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:</a:t>
            </a:r>
            <a:endParaRPr lang="ru-RU" sz="28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112" name="Подзаголовок 2"/>
          <p:cNvSpPr txBox="1">
            <a:spLocks/>
          </p:cNvSpPr>
          <p:nvPr/>
        </p:nvSpPr>
        <p:spPr>
          <a:xfrm>
            <a:off x="10049774" y="5506293"/>
            <a:ext cx="2253852" cy="999868"/>
          </a:xfrm>
          <a:effectLst/>
        </p:spPr>
        <p:txBody>
          <a:bodyPr anchor="t">
            <a:normAutofit fontScale="92500" lnSpcReduction="200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100" kern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TSNB-2030 MV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TSNB-2070 WV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TSNB-2030 WV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TSNB-2030 V</a:t>
            </a:r>
            <a:endParaRPr lang="ru-RU" dirty="0" smtClean="0"/>
          </a:p>
          <a:p>
            <a:pPr algn="l"/>
            <a:endParaRPr lang="ru-RU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643" b="31839"/>
          <a:stretch/>
        </p:blipFill>
        <p:spPr>
          <a:xfrm>
            <a:off x="539750" y="1335179"/>
            <a:ext cx="11112500" cy="244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3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0" y="-30111"/>
            <a:ext cx="12207682" cy="68881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9000">
                <a:schemeClr val="bg1">
                  <a:lumMod val="85000"/>
                  <a:alpha val="82000"/>
                </a:schemeClr>
              </a:gs>
              <a:gs pos="24000">
                <a:schemeClr val="bg1">
                  <a:lumMod val="98000"/>
                  <a:lumOff val="2000"/>
                  <a:alpha val="95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627895"/>
              </p:ext>
            </p:extLst>
          </p:nvPr>
        </p:nvGraphicFramePr>
        <p:xfrm>
          <a:off x="697680" y="1604934"/>
          <a:ext cx="10825839" cy="488083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3391241">
                  <a:extLst>
                    <a:ext uri="{9D8B030D-6E8A-4147-A177-3AD203B41FA5}">
                      <a16:colId xmlns:a16="http://schemas.microsoft.com/office/drawing/2014/main" xmlns="" val="8415716"/>
                    </a:ext>
                  </a:extLst>
                </a:gridCol>
                <a:gridCol w="7434598">
                  <a:extLst>
                    <a:ext uri="{9D8B030D-6E8A-4147-A177-3AD203B41FA5}">
                      <a16:colId xmlns:a16="http://schemas.microsoft.com/office/drawing/2014/main" xmlns="" val="3124005956"/>
                    </a:ext>
                  </a:extLst>
                </a:gridCol>
              </a:tblGrid>
              <a:tr h="38641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Изображение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Преимущества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1592672"/>
                  </a:ext>
                </a:extLst>
              </a:tr>
              <a:tr h="2150129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Кабельный канал кронштейна залит компаундом. В отличие от герметизации при            помощи резиновых уплотнителей, такой метод обеспечивает 100% герметизацию и            защиту кабеля от механических воздействий, которые могут привести к обрыву                  проводников или отсоединению разъёмов от электронных плат.</a:t>
                      </a:r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89878404"/>
                  </a:ext>
                </a:extLst>
              </a:tr>
              <a:tr h="2344291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Кабельный канал частично залит компаундом. Используется дополнительная                          резиновая вставка.</a:t>
                      </a:r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76790021"/>
                  </a:ext>
                </a:extLst>
              </a:tr>
            </a:tbl>
          </a:graphicData>
        </a:graphic>
      </p:graphicFrame>
      <p:sp>
        <p:nvSpPr>
          <p:cNvPr id="81" name="Заголовок 1"/>
          <p:cNvSpPr txBox="1">
            <a:spLocks/>
          </p:cNvSpPr>
          <p:nvPr/>
        </p:nvSpPr>
        <p:spPr>
          <a:xfrm>
            <a:off x="-555272" y="7697118"/>
            <a:ext cx="2979025" cy="302370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86" name="Заголовок 1"/>
          <p:cNvSpPr txBox="1">
            <a:spLocks/>
          </p:cNvSpPr>
          <p:nvPr/>
        </p:nvSpPr>
        <p:spPr>
          <a:xfrm>
            <a:off x="-528421" y="8610749"/>
            <a:ext cx="3243486" cy="18637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1400" dirty="0"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291" y="-135190"/>
            <a:ext cx="7596595" cy="71196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Структура аппаратных компонентов</a:t>
            </a:r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40" name="Прямоугольник 12"/>
          <p:cNvSpPr/>
          <p:nvPr/>
        </p:nvSpPr>
        <p:spPr>
          <a:xfrm>
            <a:off x="0" y="-27574"/>
            <a:ext cx="9587012" cy="698488"/>
          </a:xfrm>
          <a:custGeom>
            <a:avLst/>
            <a:gdLst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40136 w 9252324"/>
              <a:gd name="connsiteY2" fmla="*/ 350729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89407 w 9252324"/>
              <a:gd name="connsiteY2" fmla="*/ 388307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721457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34596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2324" h="714133">
                <a:moveTo>
                  <a:pt x="0" y="0"/>
                </a:moveTo>
                <a:lnTo>
                  <a:pt x="9252324" y="0"/>
                </a:lnTo>
                <a:lnTo>
                  <a:pt x="8834596" y="714133"/>
                </a:lnTo>
                <a:lnTo>
                  <a:pt x="0" y="714133"/>
                </a:lnTo>
                <a:lnTo>
                  <a:pt x="0" y="0"/>
                </a:lnTo>
                <a:close/>
              </a:path>
            </a:pathLst>
          </a:cu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91006"/>
          <a:stretch/>
        </p:blipFill>
        <p:spPr>
          <a:xfrm>
            <a:off x="0" y="-5896"/>
            <a:ext cx="9120553" cy="679347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0" y="6556323"/>
            <a:ext cx="11523520" cy="302946"/>
          </a:xfrm>
          <a:prstGeom prst="rect">
            <a:avLst/>
          </a:pr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441" y="180891"/>
            <a:ext cx="2689223" cy="422001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11705942" y="6488668"/>
            <a:ext cx="451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2F68AD"/>
                </a:solidFill>
                <a:latin typeface="Franklin Gothic Medium" panose="020B0603020102020204" pitchFamily="34" charset="0"/>
              </a:rPr>
              <a:t>10</a:t>
            </a:r>
            <a:endParaRPr lang="ru-RU" dirty="0">
              <a:solidFill>
                <a:srgbClr val="2F68AD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635671" y="934294"/>
            <a:ext cx="6843431" cy="56021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Корпус. Кронштейн.</a:t>
            </a: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48142" y="-16674"/>
            <a:ext cx="8892647" cy="657387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Конструктивные и функциональные особенности</a:t>
            </a:r>
            <a:endParaRPr lang="ru-RU" sz="28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11990" y="3777009"/>
            <a:ext cx="1656876" cy="369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Модель </a:t>
            </a:r>
            <a:r>
              <a:rPr lang="en-US" sz="1400" b="1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TARGET</a:t>
            </a:r>
            <a:endParaRPr lang="ru-RU" sz="1400" b="1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426387" y="6024842"/>
            <a:ext cx="1828083" cy="463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Модел</a:t>
            </a:r>
            <a:r>
              <a:rPr lang="ru-RU" sz="1400" b="1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 других производителей</a:t>
            </a:r>
            <a:endParaRPr lang="ru-RU" sz="1400" b="1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9" name="Рисунок 18" descr="IPC242E-IR-Z-IN-0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38" y="2037758"/>
            <a:ext cx="2804658" cy="182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22" y="4186281"/>
            <a:ext cx="2598784" cy="19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4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0" y="-30111"/>
            <a:ext cx="12207682" cy="68881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9000">
                <a:schemeClr val="bg1">
                  <a:lumMod val="85000"/>
                  <a:alpha val="82000"/>
                </a:schemeClr>
              </a:gs>
              <a:gs pos="24000">
                <a:schemeClr val="bg1">
                  <a:lumMod val="98000"/>
                  <a:lumOff val="2000"/>
                  <a:alpha val="95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361349"/>
              </p:ext>
            </p:extLst>
          </p:nvPr>
        </p:nvGraphicFramePr>
        <p:xfrm>
          <a:off x="697680" y="1604934"/>
          <a:ext cx="10825839" cy="488083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3391241">
                  <a:extLst>
                    <a:ext uri="{9D8B030D-6E8A-4147-A177-3AD203B41FA5}">
                      <a16:colId xmlns:a16="http://schemas.microsoft.com/office/drawing/2014/main" xmlns="" val="8415716"/>
                    </a:ext>
                  </a:extLst>
                </a:gridCol>
                <a:gridCol w="7434598">
                  <a:extLst>
                    <a:ext uri="{9D8B030D-6E8A-4147-A177-3AD203B41FA5}">
                      <a16:colId xmlns:a16="http://schemas.microsoft.com/office/drawing/2014/main" xmlns="" val="3124005956"/>
                    </a:ext>
                  </a:extLst>
                </a:gridCol>
              </a:tblGrid>
              <a:tr h="38641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Изображение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Преимущества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1592672"/>
                  </a:ext>
                </a:extLst>
              </a:tr>
              <a:tr h="2150129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Система </a:t>
                      </a:r>
                      <a:r>
                        <a:rPr lang="ru-RU" sz="1400" dirty="0" err="1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Smart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IR. ИК-диоды третьего поколения </a:t>
                      </a:r>
                      <a:r>
                        <a:rPr lang="ru-RU" sz="1400" dirty="0" err="1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Car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</a:t>
                      </a:r>
                      <a:r>
                        <a:rPr lang="ru-RU" sz="1400" dirty="0" err="1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Grade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OSRAM 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с 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увеличенным </a:t>
                      </a:r>
                      <a:r>
                        <a:rPr lang="en-US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  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временем 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работы и 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повышенной</a:t>
                      </a:r>
                      <a:r>
                        <a:rPr lang="ru-RU" sz="1400" baseline="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эффективностью 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излучающих 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элементов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. </a:t>
                      </a:r>
                      <a:r>
                        <a:rPr lang="en-US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                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Специальные интегрированные  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линзы, формирующие ИК-поток высокой плотности в заданной 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области 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обзора. </a:t>
                      </a:r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89878404"/>
                  </a:ext>
                </a:extLst>
              </a:tr>
              <a:tr h="2344291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Стандартные ИК-диоды 5мм с низкой излучающей способностью и повышенным                      потреблением. Быстрая деградация излучающих элементов.</a:t>
                      </a:r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76790021"/>
                  </a:ext>
                </a:extLst>
              </a:tr>
            </a:tbl>
          </a:graphicData>
        </a:graphic>
      </p:graphicFrame>
      <p:sp>
        <p:nvSpPr>
          <p:cNvPr id="81" name="Заголовок 1"/>
          <p:cNvSpPr txBox="1">
            <a:spLocks/>
          </p:cNvSpPr>
          <p:nvPr/>
        </p:nvSpPr>
        <p:spPr>
          <a:xfrm>
            <a:off x="-555272" y="7697118"/>
            <a:ext cx="2979025" cy="302370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86" name="Заголовок 1"/>
          <p:cNvSpPr txBox="1">
            <a:spLocks/>
          </p:cNvSpPr>
          <p:nvPr/>
        </p:nvSpPr>
        <p:spPr>
          <a:xfrm>
            <a:off x="-528421" y="8610749"/>
            <a:ext cx="3243486" cy="18637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1400" dirty="0"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291" y="-135190"/>
            <a:ext cx="7596595" cy="71196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Структура аппаратных компонентов</a:t>
            </a:r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40" name="Прямоугольник 12"/>
          <p:cNvSpPr/>
          <p:nvPr/>
        </p:nvSpPr>
        <p:spPr>
          <a:xfrm>
            <a:off x="0" y="-27574"/>
            <a:ext cx="9587012" cy="698488"/>
          </a:xfrm>
          <a:custGeom>
            <a:avLst/>
            <a:gdLst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40136 w 9252324"/>
              <a:gd name="connsiteY2" fmla="*/ 350729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89407 w 9252324"/>
              <a:gd name="connsiteY2" fmla="*/ 388307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721457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34596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2324" h="714133">
                <a:moveTo>
                  <a:pt x="0" y="0"/>
                </a:moveTo>
                <a:lnTo>
                  <a:pt x="9252324" y="0"/>
                </a:lnTo>
                <a:lnTo>
                  <a:pt x="8834596" y="714133"/>
                </a:lnTo>
                <a:lnTo>
                  <a:pt x="0" y="714133"/>
                </a:lnTo>
                <a:lnTo>
                  <a:pt x="0" y="0"/>
                </a:lnTo>
                <a:close/>
              </a:path>
            </a:pathLst>
          </a:cu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91006"/>
          <a:stretch/>
        </p:blipFill>
        <p:spPr>
          <a:xfrm>
            <a:off x="0" y="-5896"/>
            <a:ext cx="9120553" cy="679347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0" y="6556323"/>
            <a:ext cx="11523520" cy="302946"/>
          </a:xfrm>
          <a:prstGeom prst="rect">
            <a:avLst/>
          </a:pr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441" y="180891"/>
            <a:ext cx="2689223" cy="422001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11705942" y="6488668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F68AD"/>
                </a:solidFill>
                <a:latin typeface="Franklin Gothic Medium" panose="020B0603020102020204" pitchFamily="34" charset="0"/>
              </a:rPr>
              <a:t>11</a:t>
            </a:r>
            <a:endParaRPr lang="ru-RU" dirty="0">
              <a:solidFill>
                <a:srgbClr val="2F68AD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635671" y="934294"/>
            <a:ext cx="6843431" cy="56021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Конструкция. ИК-подсветка.</a:t>
            </a: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48142" y="-16674"/>
            <a:ext cx="8892647" cy="657387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Конструктивные и функциональные особенности</a:t>
            </a:r>
            <a:endParaRPr lang="ru-RU" sz="28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11990" y="3777009"/>
            <a:ext cx="1656876" cy="369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Модель </a:t>
            </a:r>
            <a:r>
              <a:rPr lang="en-US" sz="1400" b="1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TARGET</a:t>
            </a:r>
            <a:endParaRPr lang="ru-RU" sz="1400" b="1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426387" y="6024842"/>
            <a:ext cx="1828083" cy="463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Модел</a:t>
            </a:r>
            <a:r>
              <a:rPr lang="ru-RU" sz="1400" b="1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 других производителей</a:t>
            </a:r>
            <a:endParaRPr lang="ru-RU" sz="1400" b="1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8" name="Рисунок 17" descr="IPC242E-IR-Z-IN-0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281" y="2093190"/>
            <a:ext cx="2570865" cy="175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81" y="4324981"/>
            <a:ext cx="2417629" cy="176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0" y="-30111"/>
            <a:ext cx="12207682" cy="68881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9000">
                <a:schemeClr val="bg1">
                  <a:lumMod val="85000"/>
                  <a:alpha val="82000"/>
                </a:schemeClr>
              </a:gs>
              <a:gs pos="24000">
                <a:schemeClr val="bg1">
                  <a:lumMod val="98000"/>
                  <a:lumOff val="2000"/>
                  <a:alpha val="95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232552"/>
              </p:ext>
            </p:extLst>
          </p:nvPr>
        </p:nvGraphicFramePr>
        <p:xfrm>
          <a:off x="697680" y="1604934"/>
          <a:ext cx="10825839" cy="488083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3391241">
                  <a:extLst>
                    <a:ext uri="{9D8B030D-6E8A-4147-A177-3AD203B41FA5}">
                      <a16:colId xmlns:a16="http://schemas.microsoft.com/office/drawing/2014/main" xmlns="" val="8415716"/>
                    </a:ext>
                  </a:extLst>
                </a:gridCol>
                <a:gridCol w="7434598">
                  <a:extLst>
                    <a:ext uri="{9D8B030D-6E8A-4147-A177-3AD203B41FA5}">
                      <a16:colId xmlns:a16="http://schemas.microsoft.com/office/drawing/2014/main" xmlns="" val="3124005956"/>
                    </a:ext>
                  </a:extLst>
                </a:gridCol>
              </a:tblGrid>
              <a:tr h="38641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Изображение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Преимущества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1592672"/>
                  </a:ext>
                </a:extLst>
              </a:tr>
              <a:tr h="2150129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Сервисный люк для доступа к настройке </a:t>
                      </a:r>
                      <a:r>
                        <a:rPr lang="ru-RU" sz="1400" dirty="0" err="1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варифокального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объектива с ручной                          регулировкой и кнопке </a:t>
                      </a:r>
                      <a:r>
                        <a:rPr lang="ru-RU" sz="1400" dirty="0" err="1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Reset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. Сервисный люк имеет усиленную герметизацию,                    снабжён невыпадающими винтами.</a:t>
                      </a:r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89878404"/>
                  </a:ext>
                </a:extLst>
              </a:tr>
              <a:tr h="2344291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Доступ к настройкам объектива, кнопке RESET и слоту SD-карты возможен только               при полном снятии передней части видеокамеры. Настройка и обслуживание                          возможны только в сухую тёплую погоду. Производитель снял с себя ответственность за попадание влаги внутрь путём размещения 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предупреждающей наклейки.</a:t>
                      </a:r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76790021"/>
                  </a:ext>
                </a:extLst>
              </a:tr>
            </a:tbl>
          </a:graphicData>
        </a:graphic>
      </p:graphicFrame>
      <p:sp>
        <p:nvSpPr>
          <p:cNvPr id="81" name="Заголовок 1"/>
          <p:cNvSpPr txBox="1">
            <a:spLocks/>
          </p:cNvSpPr>
          <p:nvPr/>
        </p:nvSpPr>
        <p:spPr>
          <a:xfrm>
            <a:off x="-555272" y="7697118"/>
            <a:ext cx="2979025" cy="302370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86" name="Заголовок 1"/>
          <p:cNvSpPr txBox="1">
            <a:spLocks/>
          </p:cNvSpPr>
          <p:nvPr/>
        </p:nvSpPr>
        <p:spPr>
          <a:xfrm>
            <a:off x="-528421" y="8610749"/>
            <a:ext cx="3243486" cy="18637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1400" dirty="0"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291" y="-135190"/>
            <a:ext cx="7596595" cy="71196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Структура аппаратных компонентов</a:t>
            </a:r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40" name="Прямоугольник 12"/>
          <p:cNvSpPr/>
          <p:nvPr/>
        </p:nvSpPr>
        <p:spPr>
          <a:xfrm>
            <a:off x="0" y="-27574"/>
            <a:ext cx="9587012" cy="698488"/>
          </a:xfrm>
          <a:custGeom>
            <a:avLst/>
            <a:gdLst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40136 w 9252324"/>
              <a:gd name="connsiteY2" fmla="*/ 350729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89407 w 9252324"/>
              <a:gd name="connsiteY2" fmla="*/ 388307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721457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34596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2324" h="714133">
                <a:moveTo>
                  <a:pt x="0" y="0"/>
                </a:moveTo>
                <a:lnTo>
                  <a:pt x="9252324" y="0"/>
                </a:lnTo>
                <a:lnTo>
                  <a:pt x="8834596" y="714133"/>
                </a:lnTo>
                <a:lnTo>
                  <a:pt x="0" y="714133"/>
                </a:lnTo>
                <a:lnTo>
                  <a:pt x="0" y="0"/>
                </a:lnTo>
                <a:close/>
              </a:path>
            </a:pathLst>
          </a:cu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91006"/>
          <a:stretch/>
        </p:blipFill>
        <p:spPr>
          <a:xfrm>
            <a:off x="0" y="-5896"/>
            <a:ext cx="9120553" cy="679347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0" y="6556323"/>
            <a:ext cx="11523520" cy="302946"/>
          </a:xfrm>
          <a:prstGeom prst="rect">
            <a:avLst/>
          </a:pr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441" y="180891"/>
            <a:ext cx="2689223" cy="422001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11705942" y="6488668"/>
            <a:ext cx="456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2F68AD"/>
                </a:solidFill>
                <a:latin typeface="Franklin Gothic Medium" panose="020B0603020102020204" pitchFamily="34" charset="0"/>
              </a:rPr>
              <a:t>12</a:t>
            </a:r>
            <a:endParaRPr lang="ru-RU" dirty="0">
              <a:solidFill>
                <a:srgbClr val="2F68AD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635671" y="934294"/>
            <a:ext cx="6843431" cy="56021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Конструкция. Настройка камеры.</a:t>
            </a: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48142" y="-16674"/>
            <a:ext cx="8892647" cy="657387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Конструктивные и функциональные особенности</a:t>
            </a:r>
            <a:endParaRPr lang="ru-RU" sz="28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11990" y="3777009"/>
            <a:ext cx="1656876" cy="369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Модель </a:t>
            </a:r>
            <a:r>
              <a:rPr lang="en-US" sz="1400" b="1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TARGET</a:t>
            </a:r>
            <a:endParaRPr lang="ru-RU" sz="1400" b="1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426387" y="6024843"/>
            <a:ext cx="1828083" cy="386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Модели других производителей</a:t>
            </a:r>
            <a:endParaRPr lang="ru-RU" sz="1400" b="1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9" name="Рисунок 18" descr="IPC2324EBR-DPZ28-0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40" y="2078101"/>
            <a:ext cx="2749239" cy="169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 descr="20160419_1329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40" y="4462848"/>
            <a:ext cx="2563586" cy="145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119" y="5010558"/>
            <a:ext cx="1048028" cy="101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7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0" y="-30111"/>
            <a:ext cx="12207682" cy="68881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9000">
                <a:schemeClr val="bg1">
                  <a:lumMod val="85000"/>
                  <a:alpha val="82000"/>
                </a:schemeClr>
              </a:gs>
              <a:gs pos="24000">
                <a:schemeClr val="bg1">
                  <a:lumMod val="98000"/>
                  <a:lumOff val="2000"/>
                  <a:alpha val="95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983958"/>
              </p:ext>
            </p:extLst>
          </p:nvPr>
        </p:nvGraphicFramePr>
        <p:xfrm>
          <a:off x="697680" y="1604934"/>
          <a:ext cx="10825839" cy="488083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3391241">
                  <a:extLst>
                    <a:ext uri="{9D8B030D-6E8A-4147-A177-3AD203B41FA5}">
                      <a16:colId xmlns:a16="http://schemas.microsoft.com/office/drawing/2014/main" xmlns="" val="8415716"/>
                    </a:ext>
                  </a:extLst>
                </a:gridCol>
                <a:gridCol w="7434598">
                  <a:extLst>
                    <a:ext uri="{9D8B030D-6E8A-4147-A177-3AD203B41FA5}">
                      <a16:colId xmlns:a16="http://schemas.microsoft.com/office/drawing/2014/main" xmlns="" val="3124005956"/>
                    </a:ext>
                  </a:extLst>
                </a:gridCol>
              </a:tblGrid>
              <a:tr h="38641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Изображение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Преимущества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1592672"/>
                  </a:ext>
                </a:extLst>
              </a:tr>
              <a:tr h="2150129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Все модели видеокамер оборудованы объективами с механическим ИК-фильтром.                  Это гарантирует самые высокие показатели качества изображения как в дневном, так и в ночном 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режиме 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наблюдения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. Объективы 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устанавливаются на специальное литое                 шасси. </a:t>
                      </a:r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89878404"/>
                  </a:ext>
                </a:extLst>
              </a:tr>
              <a:tr h="2344291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Модели оборудованы объективами с механическим ИК-фильтром. Объективы                          установлены на металлическое шасси.</a:t>
                      </a:r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76790021"/>
                  </a:ext>
                </a:extLst>
              </a:tr>
            </a:tbl>
          </a:graphicData>
        </a:graphic>
      </p:graphicFrame>
      <p:sp>
        <p:nvSpPr>
          <p:cNvPr id="81" name="Заголовок 1"/>
          <p:cNvSpPr txBox="1">
            <a:spLocks/>
          </p:cNvSpPr>
          <p:nvPr/>
        </p:nvSpPr>
        <p:spPr>
          <a:xfrm>
            <a:off x="-555272" y="7697118"/>
            <a:ext cx="2979025" cy="302370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86" name="Заголовок 1"/>
          <p:cNvSpPr txBox="1">
            <a:spLocks/>
          </p:cNvSpPr>
          <p:nvPr/>
        </p:nvSpPr>
        <p:spPr>
          <a:xfrm>
            <a:off x="-528421" y="8610749"/>
            <a:ext cx="3243486" cy="18637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1400" dirty="0"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291" y="-135190"/>
            <a:ext cx="7596595" cy="71196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Структура аппаратных компонентов</a:t>
            </a:r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40" name="Прямоугольник 12"/>
          <p:cNvSpPr/>
          <p:nvPr/>
        </p:nvSpPr>
        <p:spPr>
          <a:xfrm>
            <a:off x="0" y="-27574"/>
            <a:ext cx="9587012" cy="698488"/>
          </a:xfrm>
          <a:custGeom>
            <a:avLst/>
            <a:gdLst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40136 w 9252324"/>
              <a:gd name="connsiteY2" fmla="*/ 350729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89407 w 9252324"/>
              <a:gd name="connsiteY2" fmla="*/ 388307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721457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34596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2324" h="714133">
                <a:moveTo>
                  <a:pt x="0" y="0"/>
                </a:moveTo>
                <a:lnTo>
                  <a:pt x="9252324" y="0"/>
                </a:lnTo>
                <a:lnTo>
                  <a:pt x="8834596" y="714133"/>
                </a:lnTo>
                <a:lnTo>
                  <a:pt x="0" y="714133"/>
                </a:lnTo>
                <a:lnTo>
                  <a:pt x="0" y="0"/>
                </a:lnTo>
                <a:close/>
              </a:path>
            </a:pathLst>
          </a:cu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91006"/>
          <a:stretch/>
        </p:blipFill>
        <p:spPr>
          <a:xfrm>
            <a:off x="0" y="-5896"/>
            <a:ext cx="9120553" cy="679347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0" y="6556323"/>
            <a:ext cx="11523520" cy="302946"/>
          </a:xfrm>
          <a:prstGeom prst="rect">
            <a:avLst/>
          </a:pr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441" y="180891"/>
            <a:ext cx="2689223" cy="422001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11705942" y="6488668"/>
            <a:ext cx="455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2F68AD"/>
                </a:solidFill>
                <a:latin typeface="Franklin Gothic Medium" panose="020B0603020102020204" pitchFamily="34" charset="0"/>
              </a:rPr>
              <a:t>13</a:t>
            </a:r>
            <a:endParaRPr lang="ru-RU" dirty="0">
              <a:solidFill>
                <a:srgbClr val="2F68AD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635671" y="934294"/>
            <a:ext cx="6843431" cy="56021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Конструкция. Объектив.</a:t>
            </a: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48142" y="-16674"/>
            <a:ext cx="8892647" cy="657387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Конструктивные и функциональные особенности</a:t>
            </a:r>
            <a:endParaRPr lang="ru-RU" sz="28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11990" y="3777009"/>
            <a:ext cx="1656876" cy="369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Модель </a:t>
            </a:r>
            <a:r>
              <a:rPr lang="en-US" sz="1400" b="1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TARGET</a:t>
            </a:r>
            <a:endParaRPr lang="ru-RU" sz="1400" b="1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426387" y="6024843"/>
            <a:ext cx="1828083" cy="386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Модели других производителей</a:t>
            </a:r>
            <a:endParaRPr lang="ru-RU" sz="1400" b="1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1" name="Рисунок 20" descr="IPC2324EBR-DPZ28-0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38" y="2122098"/>
            <a:ext cx="2679580" cy="174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587" y="4304581"/>
            <a:ext cx="1777493" cy="172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0" y="-30111"/>
            <a:ext cx="12207682" cy="68881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9000">
                <a:schemeClr val="bg1">
                  <a:lumMod val="85000"/>
                  <a:alpha val="82000"/>
                </a:schemeClr>
              </a:gs>
              <a:gs pos="24000">
                <a:schemeClr val="bg1">
                  <a:lumMod val="98000"/>
                  <a:lumOff val="2000"/>
                  <a:alpha val="95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403531"/>
              </p:ext>
            </p:extLst>
          </p:nvPr>
        </p:nvGraphicFramePr>
        <p:xfrm>
          <a:off x="697680" y="1604934"/>
          <a:ext cx="10825839" cy="488083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3391241">
                  <a:extLst>
                    <a:ext uri="{9D8B030D-6E8A-4147-A177-3AD203B41FA5}">
                      <a16:colId xmlns:a16="http://schemas.microsoft.com/office/drawing/2014/main" xmlns="" val="8415716"/>
                    </a:ext>
                  </a:extLst>
                </a:gridCol>
                <a:gridCol w="7434598">
                  <a:extLst>
                    <a:ext uri="{9D8B030D-6E8A-4147-A177-3AD203B41FA5}">
                      <a16:colId xmlns:a16="http://schemas.microsoft.com/office/drawing/2014/main" xmlns="" val="3124005956"/>
                    </a:ext>
                  </a:extLst>
                </a:gridCol>
              </a:tblGrid>
              <a:tr h="38641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Изображение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Преимущества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1592672"/>
                  </a:ext>
                </a:extLst>
              </a:tr>
              <a:tr h="2150129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Высококачественная оптика позволяет реализовать все преимущества современных </a:t>
                      </a:r>
                      <a:r>
                        <a:rPr lang="ru-RU" sz="1400" dirty="0" err="1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мегапиксельных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CMOS-сенсоров. Ряд моделей снабжены моторизованными                           объективами с функцией автофокуса. Сервоприводы позволяют дистанционно                           настраивать угол обзора видеокамеры и четкость 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картинки 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(фокус).</a:t>
                      </a:r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89878404"/>
                  </a:ext>
                </a:extLst>
              </a:tr>
              <a:tr h="2344291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Применяется</a:t>
                      </a:r>
                      <a:r>
                        <a:rPr lang="ru-RU" sz="1400" baseline="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качественная оптика с соответствующей обработкой для                          </a:t>
                      </a:r>
                      <a:r>
                        <a:rPr lang="ru-RU" sz="1400" dirty="0" err="1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мегапиксельных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CMOS-сенсоров. Ряд моделей снабжены моторизованными                           объективами с функцией автофокуса. Сервоприводы позволяют дистанционно                           настраивать угол обзора видеокамеры и четкость картинки (фокус).</a:t>
                      </a:r>
                    </a:p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76790021"/>
                  </a:ext>
                </a:extLst>
              </a:tr>
            </a:tbl>
          </a:graphicData>
        </a:graphic>
      </p:graphicFrame>
      <p:sp>
        <p:nvSpPr>
          <p:cNvPr id="81" name="Заголовок 1"/>
          <p:cNvSpPr txBox="1">
            <a:spLocks/>
          </p:cNvSpPr>
          <p:nvPr/>
        </p:nvSpPr>
        <p:spPr>
          <a:xfrm>
            <a:off x="-555272" y="7697118"/>
            <a:ext cx="2979025" cy="302370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86" name="Заголовок 1"/>
          <p:cNvSpPr txBox="1">
            <a:spLocks/>
          </p:cNvSpPr>
          <p:nvPr/>
        </p:nvSpPr>
        <p:spPr>
          <a:xfrm>
            <a:off x="-528421" y="8610749"/>
            <a:ext cx="3243486" cy="18637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1400" dirty="0"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291" y="-135190"/>
            <a:ext cx="7596595" cy="71196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Структура аппаратных компонентов</a:t>
            </a:r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40" name="Прямоугольник 12"/>
          <p:cNvSpPr/>
          <p:nvPr/>
        </p:nvSpPr>
        <p:spPr>
          <a:xfrm>
            <a:off x="0" y="-27574"/>
            <a:ext cx="9587012" cy="698488"/>
          </a:xfrm>
          <a:custGeom>
            <a:avLst/>
            <a:gdLst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40136 w 9252324"/>
              <a:gd name="connsiteY2" fmla="*/ 350729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89407 w 9252324"/>
              <a:gd name="connsiteY2" fmla="*/ 388307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721457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34596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2324" h="714133">
                <a:moveTo>
                  <a:pt x="0" y="0"/>
                </a:moveTo>
                <a:lnTo>
                  <a:pt x="9252324" y="0"/>
                </a:lnTo>
                <a:lnTo>
                  <a:pt x="8834596" y="714133"/>
                </a:lnTo>
                <a:lnTo>
                  <a:pt x="0" y="714133"/>
                </a:lnTo>
                <a:lnTo>
                  <a:pt x="0" y="0"/>
                </a:lnTo>
                <a:close/>
              </a:path>
            </a:pathLst>
          </a:cu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91006"/>
          <a:stretch/>
        </p:blipFill>
        <p:spPr>
          <a:xfrm>
            <a:off x="0" y="-5896"/>
            <a:ext cx="9120553" cy="679347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0" y="6556323"/>
            <a:ext cx="11523520" cy="302946"/>
          </a:xfrm>
          <a:prstGeom prst="rect">
            <a:avLst/>
          </a:pr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441" y="180891"/>
            <a:ext cx="2689223" cy="422001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11705942" y="6488668"/>
            <a:ext cx="452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2F68AD"/>
                </a:solidFill>
                <a:latin typeface="Franklin Gothic Medium" panose="020B0603020102020204" pitchFamily="34" charset="0"/>
              </a:rPr>
              <a:t>14</a:t>
            </a:r>
            <a:endParaRPr lang="ru-RU" dirty="0">
              <a:solidFill>
                <a:srgbClr val="2F68AD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635671" y="934294"/>
            <a:ext cx="6843431" cy="56021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Конструкция. Объектив.</a:t>
            </a: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48142" y="-16674"/>
            <a:ext cx="8892647" cy="657387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Конструктивные и функциональные особенности</a:t>
            </a:r>
            <a:endParaRPr lang="ru-RU" sz="28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11990" y="3777009"/>
            <a:ext cx="1656876" cy="369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Модель </a:t>
            </a:r>
            <a:r>
              <a:rPr lang="en-US" sz="1400" b="1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TARGET</a:t>
            </a:r>
            <a:endParaRPr lang="ru-RU" sz="1400" b="1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426387" y="6024843"/>
            <a:ext cx="1828083" cy="386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Модели других производителей</a:t>
            </a:r>
            <a:endParaRPr lang="ru-RU" sz="1400" b="1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8" name="Рисунок 17" descr="IPC242E-IR-Z-IN-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53" y="2061712"/>
            <a:ext cx="2730800" cy="181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173" y="4229571"/>
            <a:ext cx="2423160" cy="179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04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0" y="-30111"/>
            <a:ext cx="12207682" cy="68881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9000">
                <a:schemeClr val="bg1">
                  <a:lumMod val="85000"/>
                  <a:alpha val="82000"/>
                </a:schemeClr>
              </a:gs>
              <a:gs pos="24000">
                <a:schemeClr val="bg1">
                  <a:lumMod val="98000"/>
                  <a:lumOff val="2000"/>
                  <a:alpha val="95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384618"/>
              </p:ext>
            </p:extLst>
          </p:nvPr>
        </p:nvGraphicFramePr>
        <p:xfrm>
          <a:off x="697680" y="1604934"/>
          <a:ext cx="10825839" cy="488083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3391241">
                  <a:extLst>
                    <a:ext uri="{9D8B030D-6E8A-4147-A177-3AD203B41FA5}">
                      <a16:colId xmlns:a16="http://schemas.microsoft.com/office/drawing/2014/main" xmlns="" val="8415716"/>
                    </a:ext>
                  </a:extLst>
                </a:gridCol>
                <a:gridCol w="7434598">
                  <a:extLst>
                    <a:ext uri="{9D8B030D-6E8A-4147-A177-3AD203B41FA5}">
                      <a16:colId xmlns:a16="http://schemas.microsoft.com/office/drawing/2014/main" xmlns="" val="3124005956"/>
                    </a:ext>
                  </a:extLst>
                </a:gridCol>
              </a:tblGrid>
              <a:tr h="38641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Изображение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Преимущества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1592672"/>
                  </a:ext>
                </a:extLst>
              </a:tr>
              <a:tr h="2150129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Тщательно продуманная модульная конструкция. Надёжное крепление                                      специализированных плат к корпусу и применение </a:t>
                      </a:r>
                      <a:r>
                        <a:rPr lang="ru-RU" sz="1400" dirty="0" err="1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многопиновых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разъёмов                          обеспечивает высокую устойчивость видеокамеры к вибрациям и другим                                неразрушающим механическим воздействиям.</a:t>
                      </a:r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89878404"/>
                  </a:ext>
                </a:extLst>
              </a:tr>
              <a:tr h="2344291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Упрощённая конструкция. 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Низкий 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коэффициент оптимизации (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двухсторонняя 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плата). Низкая ремонтопригодность. Шасси не обеспечивает хороший теплоотвод.</a:t>
                      </a:r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76790021"/>
                  </a:ext>
                </a:extLst>
              </a:tr>
            </a:tbl>
          </a:graphicData>
        </a:graphic>
      </p:graphicFrame>
      <p:sp>
        <p:nvSpPr>
          <p:cNvPr id="81" name="Заголовок 1"/>
          <p:cNvSpPr txBox="1">
            <a:spLocks/>
          </p:cNvSpPr>
          <p:nvPr/>
        </p:nvSpPr>
        <p:spPr>
          <a:xfrm>
            <a:off x="-555272" y="7697118"/>
            <a:ext cx="2979025" cy="302370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86" name="Заголовок 1"/>
          <p:cNvSpPr txBox="1">
            <a:spLocks/>
          </p:cNvSpPr>
          <p:nvPr/>
        </p:nvSpPr>
        <p:spPr>
          <a:xfrm>
            <a:off x="-528421" y="8610749"/>
            <a:ext cx="3243486" cy="18637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1400" dirty="0"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291" y="-135190"/>
            <a:ext cx="7596595" cy="71196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Структура аппаратных компонентов</a:t>
            </a:r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40" name="Прямоугольник 12"/>
          <p:cNvSpPr/>
          <p:nvPr/>
        </p:nvSpPr>
        <p:spPr>
          <a:xfrm>
            <a:off x="0" y="-27574"/>
            <a:ext cx="9587012" cy="698488"/>
          </a:xfrm>
          <a:custGeom>
            <a:avLst/>
            <a:gdLst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40136 w 9252324"/>
              <a:gd name="connsiteY2" fmla="*/ 350729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89407 w 9252324"/>
              <a:gd name="connsiteY2" fmla="*/ 388307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721457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34596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2324" h="714133">
                <a:moveTo>
                  <a:pt x="0" y="0"/>
                </a:moveTo>
                <a:lnTo>
                  <a:pt x="9252324" y="0"/>
                </a:lnTo>
                <a:lnTo>
                  <a:pt x="8834596" y="714133"/>
                </a:lnTo>
                <a:lnTo>
                  <a:pt x="0" y="714133"/>
                </a:lnTo>
                <a:lnTo>
                  <a:pt x="0" y="0"/>
                </a:lnTo>
                <a:close/>
              </a:path>
            </a:pathLst>
          </a:cu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91006"/>
          <a:stretch/>
        </p:blipFill>
        <p:spPr>
          <a:xfrm>
            <a:off x="0" y="-5896"/>
            <a:ext cx="9120553" cy="679347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0" y="6556323"/>
            <a:ext cx="11523520" cy="302946"/>
          </a:xfrm>
          <a:prstGeom prst="rect">
            <a:avLst/>
          </a:pr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441" y="180891"/>
            <a:ext cx="2689223" cy="422001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11705942" y="6488668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2F68AD"/>
                </a:solidFill>
                <a:latin typeface="Franklin Gothic Medium" panose="020B0603020102020204" pitchFamily="34" charset="0"/>
              </a:rPr>
              <a:t>15</a:t>
            </a:r>
            <a:endParaRPr lang="ru-RU" dirty="0">
              <a:solidFill>
                <a:srgbClr val="2F68AD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635671" y="934294"/>
            <a:ext cx="6843431" cy="56021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Конструкция. Электронные компоненты.</a:t>
            </a: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48142" y="-16674"/>
            <a:ext cx="8892647" cy="657387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Конструктивные и функциональные особенности</a:t>
            </a:r>
            <a:endParaRPr lang="ru-RU" sz="28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11990" y="3777009"/>
            <a:ext cx="1656876" cy="369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Модель </a:t>
            </a:r>
            <a:r>
              <a:rPr lang="en-US" sz="1400" b="1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TARGET</a:t>
            </a:r>
            <a:endParaRPr lang="ru-RU" sz="1400" b="1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426387" y="6024842"/>
            <a:ext cx="1828083" cy="463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Модели других производителей</a:t>
            </a:r>
            <a:endParaRPr lang="ru-RU" sz="1400" b="1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9" name="Рисунок 18" descr="IPC242E-IR-Z-IN-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891" y="2064807"/>
            <a:ext cx="2524442" cy="17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38" y="4168297"/>
            <a:ext cx="1881512" cy="11225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01" y="4973744"/>
            <a:ext cx="1820174" cy="112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2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0" y="-30111"/>
            <a:ext cx="12207682" cy="68881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9000">
                <a:schemeClr val="bg1">
                  <a:lumMod val="85000"/>
                  <a:alpha val="82000"/>
                </a:schemeClr>
              </a:gs>
              <a:gs pos="24000">
                <a:schemeClr val="bg1">
                  <a:lumMod val="98000"/>
                  <a:lumOff val="2000"/>
                  <a:alpha val="95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480384"/>
              </p:ext>
            </p:extLst>
          </p:nvPr>
        </p:nvGraphicFramePr>
        <p:xfrm>
          <a:off x="697680" y="1604934"/>
          <a:ext cx="10825839" cy="488083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3391241">
                  <a:extLst>
                    <a:ext uri="{9D8B030D-6E8A-4147-A177-3AD203B41FA5}">
                      <a16:colId xmlns:a16="http://schemas.microsoft.com/office/drawing/2014/main" xmlns="" val="8415716"/>
                    </a:ext>
                  </a:extLst>
                </a:gridCol>
                <a:gridCol w="7434598">
                  <a:extLst>
                    <a:ext uri="{9D8B030D-6E8A-4147-A177-3AD203B41FA5}">
                      <a16:colId xmlns:a16="http://schemas.microsoft.com/office/drawing/2014/main" xmlns="" val="3124005956"/>
                    </a:ext>
                  </a:extLst>
                </a:gridCol>
              </a:tblGrid>
              <a:tr h="38641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Изображение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Преимущества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1592672"/>
                  </a:ext>
                </a:extLst>
              </a:tr>
              <a:tr h="2150129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В камерах применены специальные теплопроводные прокладки для отвода тепла от                  электронных компонентов к корпусу. 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Благодаря 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высокой теплопроводности                            материала корпуса эффективно решается задача защиты от перегрева.</a:t>
                      </a:r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89878404"/>
                  </a:ext>
                </a:extLst>
              </a:tr>
              <a:tr h="2344291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Теплопроводные прокладки расположены 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только в 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задней части сборки и теплоотвод                           осуществляется на заднюю стенку корпуса видеокамеры.</a:t>
                      </a:r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76790021"/>
                  </a:ext>
                </a:extLst>
              </a:tr>
            </a:tbl>
          </a:graphicData>
        </a:graphic>
      </p:graphicFrame>
      <p:sp>
        <p:nvSpPr>
          <p:cNvPr id="81" name="Заголовок 1"/>
          <p:cNvSpPr txBox="1">
            <a:spLocks/>
          </p:cNvSpPr>
          <p:nvPr/>
        </p:nvSpPr>
        <p:spPr>
          <a:xfrm>
            <a:off x="-555272" y="7697118"/>
            <a:ext cx="2979025" cy="302370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86" name="Заголовок 1"/>
          <p:cNvSpPr txBox="1">
            <a:spLocks/>
          </p:cNvSpPr>
          <p:nvPr/>
        </p:nvSpPr>
        <p:spPr>
          <a:xfrm>
            <a:off x="-528421" y="8610749"/>
            <a:ext cx="3243486" cy="18637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1400" dirty="0"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291" y="-135190"/>
            <a:ext cx="7596595" cy="71196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Структура аппаратных компонентов</a:t>
            </a:r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40" name="Прямоугольник 12"/>
          <p:cNvSpPr/>
          <p:nvPr/>
        </p:nvSpPr>
        <p:spPr>
          <a:xfrm>
            <a:off x="0" y="-27574"/>
            <a:ext cx="9587012" cy="698488"/>
          </a:xfrm>
          <a:custGeom>
            <a:avLst/>
            <a:gdLst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40136 w 9252324"/>
              <a:gd name="connsiteY2" fmla="*/ 350729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89407 w 9252324"/>
              <a:gd name="connsiteY2" fmla="*/ 388307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721457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34596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2324" h="714133">
                <a:moveTo>
                  <a:pt x="0" y="0"/>
                </a:moveTo>
                <a:lnTo>
                  <a:pt x="9252324" y="0"/>
                </a:lnTo>
                <a:lnTo>
                  <a:pt x="8834596" y="714133"/>
                </a:lnTo>
                <a:lnTo>
                  <a:pt x="0" y="714133"/>
                </a:lnTo>
                <a:lnTo>
                  <a:pt x="0" y="0"/>
                </a:lnTo>
                <a:close/>
              </a:path>
            </a:pathLst>
          </a:cu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91006"/>
          <a:stretch/>
        </p:blipFill>
        <p:spPr>
          <a:xfrm>
            <a:off x="0" y="-5896"/>
            <a:ext cx="9120553" cy="679347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0" y="6556323"/>
            <a:ext cx="11523520" cy="302946"/>
          </a:xfrm>
          <a:prstGeom prst="rect">
            <a:avLst/>
          </a:pr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441" y="180891"/>
            <a:ext cx="2689223" cy="422001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11705942" y="6488668"/>
            <a:ext cx="450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2F68AD"/>
                </a:solidFill>
                <a:latin typeface="Franklin Gothic Medium" panose="020B0603020102020204" pitchFamily="34" charset="0"/>
              </a:rPr>
              <a:t>16</a:t>
            </a:r>
            <a:endParaRPr lang="ru-RU" dirty="0">
              <a:solidFill>
                <a:srgbClr val="2F68AD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635671" y="934294"/>
            <a:ext cx="6843431" cy="56021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Конструкция. Тепловые режимы.</a:t>
            </a: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48142" y="-16674"/>
            <a:ext cx="8892647" cy="657387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Конструктивные и функциональные особенности</a:t>
            </a:r>
            <a:endParaRPr lang="ru-RU" sz="28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11990" y="3777009"/>
            <a:ext cx="1656876" cy="369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Модель </a:t>
            </a:r>
            <a:r>
              <a:rPr lang="en-US" sz="1400" b="1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TARGET</a:t>
            </a:r>
            <a:endParaRPr lang="ru-RU" sz="1400" b="1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426387" y="6024843"/>
            <a:ext cx="1828083" cy="386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Модели других производителей</a:t>
            </a:r>
            <a:endParaRPr lang="ru-RU" sz="1400" b="1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0" y="4338317"/>
            <a:ext cx="2655483" cy="1584270"/>
          </a:xfrm>
          <a:prstGeom prst="rect">
            <a:avLst/>
          </a:prstGeom>
        </p:spPr>
      </p:pic>
      <p:pic>
        <p:nvPicPr>
          <p:cNvPr id="20" name="Рисунок 19" descr="IPC242E-IR-Z-IN-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0" y="2133926"/>
            <a:ext cx="2642516" cy="164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83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0" y="-30111"/>
            <a:ext cx="12207682" cy="68881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9000">
                <a:schemeClr val="bg1">
                  <a:lumMod val="85000"/>
                  <a:alpha val="82000"/>
                </a:schemeClr>
              </a:gs>
              <a:gs pos="24000">
                <a:schemeClr val="bg1">
                  <a:lumMod val="98000"/>
                  <a:lumOff val="2000"/>
                  <a:alpha val="95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371507"/>
              </p:ext>
            </p:extLst>
          </p:nvPr>
        </p:nvGraphicFramePr>
        <p:xfrm>
          <a:off x="697680" y="1604934"/>
          <a:ext cx="10825839" cy="488083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3391241">
                  <a:extLst>
                    <a:ext uri="{9D8B030D-6E8A-4147-A177-3AD203B41FA5}">
                      <a16:colId xmlns:a16="http://schemas.microsoft.com/office/drawing/2014/main" xmlns="" val="8415716"/>
                    </a:ext>
                  </a:extLst>
                </a:gridCol>
                <a:gridCol w="7434598">
                  <a:extLst>
                    <a:ext uri="{9D8B030D-6E8A-4147-A177-3AD203B41FA5}">
                      <a16:colId xmlns:a16="http://schemas.microsoft.com/office/drawing/2014/main" xmlns="" val="3124005956"/>
                    </a:ext>
                  </a:extLst>
                </a:gridCol>
              </a:tblGrid>
              <a:tr h="38641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Изображение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Преимущества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1592672"/>
                  </a:ext>
                </a:extLst>
              </a:tr>
              <a:tr h="2150129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Поддержка полной группы интерфейсов (видео, аудио, входы/выходы тревоги,                     RS485, </a:t>
                      </a:r>
                      <a:r>
                        <a:rPr lang="ru-RU" sz="1400" dirty="0" err="1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PoE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) для использования 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видеокамер в качестве профессионального решения 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на объектах с 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повышенными требованиями 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   функциональным возможностям 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         и характеристикам оборудования. </a:t>
                      </a:r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89878404"/>
                  </a:ext>
                </a:extLst>
              </a:tr>
              <a:tr h="2344291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Поддержка различных интерфейсов (видео, аудио, входы/выходы тревоги,                     RS485, </a:t>
                      </a:r>
                      <a:r>
                        <a:rPr lang="ru-RU" sz="1400" dirty="0" err="1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PoE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) в зависимости от модели. Полные аналоги видеокамер </a:t>
                      </a:r>
                      <a:r>
                        <a:rPr lang="en-US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TARGET</a:t>
                      </a:r>
                      <a:r>
                        <a:rPr lang="en-US" sz="1400" baseline="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</a:t>
                      </a:r>
                      <a:r>
                        <a:rPr lang="ru-RU" sz="1400" baseline="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имеют  более высокую стоимость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. </a:t>
                      </a:r>
                    </a:p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76790021"/>
                  </a:ext>
                </a:extLst>
              </a:tr>
            </a:tbl>
          </a:graphicData>
        </a:graphic>
      </p:graphicFrame>
      <p:sp>
        <p:nvSpPr>
          <p:cNvPr id="81" name="Заголовок 1"/>
          <p:cNvSpPr txBox="1">
            <a:spLocks/>
          </p:cNvSpPr>
          <p:nvPr/>
        </p:nvSpPr>
        <p:spPr>
          <a:xfrm>
            <a:off x="-555272" y="7697118"/>
            <a:ext cx="2979025" cy="302370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86" name="Заголовок 1"/>
          <p:cNvSpPr txBox="1">
            <a:spLocks/>
          </p:cNvSpPr>
          <p:nvPr/>
        </p:nvSpPr>
        <p:spPr>
          <a:xfrm>
            <a:off x="-528421" y="8610749"/>
            <a:ext cx="3243486" cy="18637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1400" dirty="0"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291" y="-135190"/>
            <a:ext cx="7596595" cy="71196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Структура аппаратных компонентов</a:t>
            </a:r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40" name="Прямоугольник 12"/>
          <p:cNvSpPr/>
          <p:nvPr/>
        </p:nvSpPr>
        <p:spPr>
          <a:xfrm>
            <a:off x="0" y="-27574"/>
            <a:ext cx="9587012" cy="698488"/>
          </a:xfrm>
          <a:custGeom>
            <a:avLst/>
            <a:gdLst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40136 w 9252324"/>
              <a:gd name="connsiteY2" fmla="*/ 350729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89407 w 9252324"/>
              <a:gd name="connsiteY2" fmla="*/ 388307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721457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34596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2324" h="714133">
                <a:moveTo>
                  <a:pt x="0" y="0"/>
                </a:moveTo>
                <a:lnTo>
                  <a:pt x="9252324" y="0"/>
                </a:lnTo>
                <a:lnTo>
                  <a:pt x="8834596" y="714133"/>
                </a:lnTo>
                <a:lnTo>
                  <a:pt x="0" y="714133"/>
                </a:lnTo>
                <a:lnTo>
                  <a:pt x="0" y="0"/>
                </a:lnTo>
                <a:close/>
              </a:path>
            </a:pathLst>
          </a:cu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91006"/>
          <a:stretch/>
        </p:blipFill>
        <p:spPr>
          <a:xfrm>
            <a:off x="0" y="-5896"/>
            <a:ext cx="9120553" cy="679347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0" y="6556323"/>
            <a:ext cx="11523520" cy="302946"/>
          </a:xfrm>
          <a:prstGeom prst="rect">
            <a:avLst/>
          </a:pr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441" y="180891"/>
            <a:ext cx="2689223" cy="422001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11705942" y="6488668"/>
            <a:ext cx="440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F68AD"/>
                </a:solidFill>
                <a:latin typeface="Franklin Gothic Medium" panose="020B0603020102020204" pitchFamily="34" charset="0"/>
              </a:rPr>
              <a:t>17</a:t>
            </a:r>
            <a:endParaRPr lang="ru-RU" dirty="0">
              <a:solidFill>
                <a:srgbClr val="2F68AD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635671" y="934294"/>
            <a:ext cx="6843431" cy="56021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Конструкция. Интерфейсы.</a:t>
            </a: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48142" y="-16674"/>
            <a:ext cx="8892647" cy="657387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Конструктивные и функциональные особенности</a:t>
            </a:r>
            <a:endParaRPr lang="ru-RU" sz="28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11990" y="3777009"/>
            <a:ext cx="1656876" cy="369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Модель </a:t>
            </a:r>
            <a:r>
              <a:rPr lang="en-US" sz="1400" b="1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TARGET</a:t>
            </a:r>
            <a:endParaRPr lang="ru-RU" sz="1400" b="1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426387" y="6024842"/>
            <a:ext cx="1828083" cy="463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Модел</a:t>
            </a:r>
            <a:r>
              <a:rPr lang="ru-RU" sz="1400" b="1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 других производителей</a:t>
            </a:r>
            <a:endParaRPr lang="ru-RU" sz="1400" b="1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8" name="Рисунок 17" descr="IPC242E-IR-Z-IN-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77" y="2052704"/>
            <a:ext cx="2740413" cy="172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26" y="4330309"/>
            <a:ext cx="2391750" cy="176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3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-30111"/>
            <a:ext cx="12207682" cy="68881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9000">
                <a:schemeClr val="bg1">
                  <a:lumMod val="85000"/>
                  <a:alpha val="82000"/>
                </a:schemeClr>
              </a:gs>
              <a:gs pos="24000">
                <a:schemeClr val="bg1">
                  <a:lumMod val="98000"/>
                  <a:lumOff val="2000"/>
                  <a:alpha val="95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-20512"/>
            <a:ext cx="9129486" cy="6878512"/>
          </a:xfrm>
          <a:prstGeom prst="rect">
            <a:avLst/>
          </a:prstGeom>
          <a:solidFill>
            <a:srgbClr val="0F1111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59784" y="5861256"/>
            <a:ext cx="4984351" cy="836739"/>
          </a:xfrm>
        </p:spPr>
        <p:txBody>
          <a:bodyPr>
            <a:noAutofit/>
          </a:bodyPr>
          <a:lstStyle/>
          <a:p>
            <a:pPr algn="r"/>
            <a:r>
              <a:rPr lang="en-US" sz="2800" dirty="0" smtClean="0">
                <a:solidFill>
                  <a:srgbClr val="0F111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www.target-ip.ru</a:t>
            </a:r>
            <a:endParaRPr lang="ru-RU" sz="2800" dirty="0">
              <a:solidFill>
                <a:srgbClr val="0F111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912" y="238948"/>
            <a:ext cx="2689223" cy="422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7"/>
          <a:stretch/>
        </p:blipFill>
        <p:spPr>
          <a:xfrm>
            <a:off x="0" y="0"/>
            <a:ext cx="9129486" cy="686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9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906" y="-390345"/>
            <a:ext cx="5621929" cy="1163619"/>
          </a:xfrm>
          <a:ln>
            <a:noFill/>
          </a:ln>
          <a:effectLst/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Содержание</a:t>
            </a:r>
            <a:endParaRPr lang="ru-RU" sz="36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16464" y="2869"/>
            <a:ext cx="12207682" cy="686558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27000"/>
                </a:schemeClr>
              </a:gs>
              <a:gs pos="39000">
                <a:schemeClr val="bg1">
                  <a:lumMod val="85000"/>
                </a:schemeClr>
              </a:gs>
              <a:gs pos="13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-10274" y="-14552"/>
            <a:ext cx="9587012" cy="698488"/>
          </a:xfrm>
          <a:custGeom>
            <a:avLst/>
            <a:gdLst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40136 w 9252324"/>
              <a:gd name="connsiteY2" fmla="*/ 350729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89407 w 9252324"/>
              <a:gd name="connsiteY2" fmla="*/ 388307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721457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34596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2324" h="714133">
                <a:moveTo>
                  <a:pt x="0" y="0"/>
                </a:moveTo>
                <a:lnTo>
                  <a:pt x="9252324" y="0"/>
                </a:lnTo>
                <a:lnTo>
                  <a:pt x="8834596" y="714133"/>
                </a:lnTo>
                <a:lnTo>
                  <a:pt x="0" y="714133"/>
                </a:lnTo>
                <a:lnTo>
                  <a:pt x="0" y="0"/>
                </a:lnTo>
                <a:close/>
              </a:path>
            </a:pathLst>
          </a:cu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91006"/>
          <a:stretch/>
        </p:blipFill>
        <p:spPr>
          <a:xfrm>
            <a:off x="0" y="2869"/>
            <a:ext cx="9120553" cy="6793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441" y="180891"/>
            <a:ext cx="2689223" cy="42200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-16464" y="6556637"/>
            <a:ext cx="11523520" cy="302946"/>
          </a:xfrm>
          <a:prstGeom prst="rect">
            <a:avLst/>
          </a:pr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27906" y="-14552"/>
            <a:ext cx="4628907" cy="657387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Содержание</a:t>
            </a:r>
            <a:endParaRPr lang="ru-RU" sz="36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2542359" y="2178939"/>
            <a:ext cx="8785434" cy="2500123"/>
          </a:xfr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100" kern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Внешний вид и габаритные размеры</a:t>
            </a:r>
            <a:endParaRPr lang="ru-RU" sz="3200" dirty="0" smtClean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Сравнение конструктивных и                      функциональных особенностей</a:t>
            </a:r>
            <a:endParaRPr lang="ru-RU" sz="3200" dirty="0" smtClean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1633486" y="6822417"/>
            <a:ext cx="324052" cy="45719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2F68AD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1666553" y="6556637"/>
            <a:ext cx="365167" cy="311499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rgbClr val="2F68AD"/>
                </a:solidFill>
                <a:effectLst/>
                <a:latin typeface="Franklin Gothic Medium" panose="020B0603020102020204" pitchFamily="34" charset="0"/>
              </a:rPr>
              <a:t>2</a:t>
            </a:r>
            <a:endParaRPr lang="ru-RU" sz="2000" dirty="0">
              <a:solidFill>
                <a:srgbClr val="2F68AD"/>
              </a:solidFill>
              <a:effectLst/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56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-16464" y="-4043"/>
            <a:ext cx="12207682" cy="686204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9000">
                <a:schemeClr val="bg1">
                  <a:lumMod val="85000"/>
                  <a:alpha val="82000"/>
                </a:schemeClr>
              </a:gs>
              <a:gs pos="24000">
                <a:schemeClr val="bg1">
                  <a:lumMod val="98000"/>
                  <a:lumOff val="2000"/>
                  <a:alpha val="95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-17244" y="659854"/>
            <a:ext cx="6836686" cy="411445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58000">
                <a:schemeClr val="bg1">
                  <a:lumMod val="85000"/>
                  <a:alpha val="78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795621" y="3556768"/>
            <a:ext cx="24279" cy="2039437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4049259" y="5791167"/>
            <a:ext cx="1586233" cy="487431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V="1">
            <a:off x="5805714" y="5037364"/>
            <a:ext cx="3938471" cy="1241234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5" name="Подзаголовок 2"/>
          <p:cNvSpPr txBox="1">
            <a:spLocks/>
          </p:cNvSpPr>
          <p:nvPr/>
        </p:nvSpPr>
        <p:spPr>
          <a:xfrm>
            <a:off x="1327391" y="1582787"/>
            <a:ext cx="8152137" cy="1914244"/>
          </a:xfr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100" kern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Длина 282,6 мм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Высота 86 мм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Ширина 90 мм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6" name="Подзаголовок 2"/>
          <p:cNvSpPr txBox="1">
            <a:spLocks/>
          </p:cNvSpPr>
          <p:nvPr/>
        </p:nvSpPr>
        <p:spPr>
          <a:xfrm>
            <a:off x="2913624" y="4440746"/>
            <a:ext cx="2489836" cy="547898"/>
          </a:xfr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100" kern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86 мм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7" name="Подзаголовок 2"/>
          <p:cNvSpPr txBox="1">
            <a:spLocks/>
          </p:cNvSpPr>
          <p:nvPr/>
        </p:nvSpPr>
        <p:spPr>
          <a:xfrm rot="20538882">
            <a:off x="7269798" y="5462760"/>
            <a:ext cx="2489836" cy="547898"/>
          </a:xfr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100" kern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282,6 мм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8" name="Подзаголовок 2"/>
          <p:cNvSpPr txBox="1">
            <a:spLocks/>
          </p:cNvSpPr>
          <p:nvPr/>
        </p:nvSpPr>
        <p:spPr>
          <a:xfrm rot="1041782">
            <a:off x="4006333" y="6202932"/>
            <a:ext cx="2489836" cy="547898"/>
          </a:xfr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100" kern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90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мм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3" name="Прямоугольник 12"/>
          <p:cNvSpPr/>
          <p:nvPr/>
        </p:nvSpPr>
        <p:spPr>
          <a:xfrm>
            <a:off x="-17245" y="259"/>
            <a:ext cx="9587012" cy="698488"/>
          </a:xfrm>
          <a:custGeom>
            <a:avLst/>
            <a:gdLst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40136 w 9252324"/>
              <a:gd name="connsiteY2" fmla="*/ 350729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89407 w 9252324"/>
              <a:gd name="connsiteY2" fmla="*/ 388307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721457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34596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2324" h="714133">
                <a:moveTo>
                  <a:pt x="0" y="0"/>
                </a:moveTo>
                <a:lnTo>
                  <a:pt x="9252324" y="0"/>
                </a:lnTo>
                <a:lnTo>
                  <a:pt x="8834596" y="714133"/>
                </a:lnTo>
                <a:lnTo>
                  <a:pt x="0" y="714133"/>
                </a:lnTo>
                <a:lnTo>
                  <a:pt x="0" y="0"/>
                </a:lnTo>
                <a:close/>
              </a:path>
            </a:pathLst>
          </a:cu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91006"/>
          <a:stretch/>
        </p:blipFill>
        <p:spPr>
          <a:xfrm>
            <a:off x="0" y="19400"/>
            <a:ext cx="9120553" cy="67934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441" y="180891"/>
            <a:ext cx="2689223" cy="422001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-16464" y="6556637"/>
            <a:ext cx="11523520" cy="302946"/>
          </a:xfrm>
          <a:prstGeom prst="rect">
            <a:avLst/>
          </a:pr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48142" y="-16674"/>
            <a:ext cx="8892647" cy="657387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Внешний вид и габаритные размеры</a:t>
            </a:r>
            <a:endParaRPr lang="ru-RU" sz="32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11633486" y="6822417"/>
            <a:ext cx="324052" cy="45719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2F68AD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11666553" y="6556637"/>
            <a:ext cx="365167" cy="311499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rgbClr val="2F68AD"/>
                </a:solidFill>
                <a:effectLst/>
                <a:latin typeface="Franklin Gothic Medium" panose="020B0603020102020204" pitchFamily="34" charset="0"/>
              </a:rPr>
              <a:t>3</a:t>
            </a:r>
            <a:endParaRPr lang="ru-RU" sz="2000" dirty="0">
              <a:solidFill>
                <a:srgbClr val="2F68AD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48142" y="771315"/>
            <a:ext cx="8892647" cy="657387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600" b="1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306" y="2936102"/>
            <a:ext cx="6096012" cy="2907798"/>
          </a:xfrm>
          <a:prstGeom prst="rect">
            <a:avLst/>
          </a:prstGeom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635672" y="934294"/>
            <a:ext cx="5621929" cy="56021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Габаритные размеры</a:t>
            </a:r>
            <a:endParaRPr lang="ru-RU" sz="2600" b="1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42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0" y="-30111"/>
            <a:ext cx="12207682" cy="68881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9000">
                <a:schemeClr val="bg1">
                  <a:lumMod val="85000"/>
                  <a:alpha val="82000"/>
                </a:schemeClr>
              </a:gs>
              <a:gs pos="24000">
                <a:schemeClr val="bg1">
                  <a:lumMod val="98000"/>
                  <a:lumOff val="2000"/>
                  <a:alpha val="95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175025"/>
              </p:ext>
            </p:extLst>
          </p:nvPr>
        </p:nvGraphicFramePr>
        <p:xfrm>
          <a:off x="697680" y="1604934"/>
          <a:ext cx="10825839" cy="488083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3391241">
                  <a:extLst>
                    <a:ext uri="{9D8B030D-6E8A-4147-A177-3AD203B41FA5}">
                      <a16:colId xmlns:a16="http://schemas.microsoft.com/office/drawing/2014/main" xmlns="" val="8415716"/>
                    </a:ext>
                  </a:extLst>
                </a:gridCol>
                <a:gridCol w="1656271">
                  <a:extLst>
                    <a:ext uri="{9D8B030D-6E8A-4147-A177-3AD203B41FA5}">
                      <a16:colId xmlns:a16="http://schemas.microsoft.com/office/drawing/2014/main" xmlns="" val="3124005956"/>
                    </a:ext>
                  </a:extLst>
                </a:gridCol>
                <a:gridCol w="3069578">
                  <a:extLst>
                    <a:ext uri="{9D8B030D-6E8A-4147-A177-3AD203B41FA5}">
                      <a16:colId xmlns:a16="http://schemas.microsoft.com/office/drawing/2014/main" xmlns="" val="3703430829"/>
                    </a:ext>
                  </a:extLst>
                </a:gridCol>
                <a:gridCol w="2708749">
                  <a:extLst>
                    <a:ext uri="{9D8B030D-6E8A-4147-A177-3AD203B41FA5}">
                      <a16:colId xmlns:a16="http://schemas.microsoft.com/office/drawing/2014/main" xmlns="" val="3713163685"/>
                    </a:ext>
                  </a:extLst>
                </a:gridCol>
              </a:tblGrid>
              <a:tr h="38641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Изображение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Модели</a:t>
                      </a:r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Преимущества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1592672"/>
                  </a:ext>
                </a:extLst>
              </a:tr>
              <a:tr h="2150129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TSNB-2070 WV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TSNB-2030 MV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TSNB-2030 WV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TSNB-2030 V</a:t>
                      </a:r>
                      <a:endParaRPr lang="ru-RU" sz="12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Прочный и лёгкий 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корпус из алюминиевого сплава с 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интегрированным 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кронштейном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. 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Крайне высокая устойчивость к коррозии.        Высококачественная 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порошковая покраска. 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Ряд моделей 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имеет 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декоративные 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полимерные 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накладки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, 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закрывающие 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литой 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корпус. 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Интегрированный солнцезащитный  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козырёк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. </a:t>
                      </a:r>
                    </a:p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Габаритные размеры - 86х90х282. Вес 1.2кг. Широкий   модельный ряд для реализации любых задач по охранном видеонаблюдению.</a:t>
                      </a:r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89878404"/>
                  </a:ext>
                </a:extLst>
              </a:tr>
              <a:tr h="2344291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Серия </a:t>
                      </a:r>
                      <a:r>
                        <a:rPr lang="en-US" sz="12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DS-2</a:t>
                      </a:r>
                      <a:r>
                        <a:rPr lang="ru-RU" sz="12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ХХХ</a:t>
                      </a:r>
                      <a:endParaRPr lang="en-US" sz="1200" dirty="0" smtClean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и аналоги других     производителей</a:t>
                      </a:r>
                      <a:endParaRPr lang="en-US" sz="1200" dirty="0" smtClean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Металлический корпус из стального сплава, кронштейн выполнен из силумина. Порошковая покраска. Солнцезащитный козырёк              при движении царапает корпус. </a:t>
                      </a:r>
                    </a:p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Передняя часть - пластиковая накладка. </a:t>
                      </a:r>
                    </a:p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Габаритные размеры -  95x105x328. Вес 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1.7кг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.</a:t>
                      </a:r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76790021"/>
                  </a:ext>
                </a:extLst>
              </a:tr>
            </a:tbl>
          </a:graphicData>
        </a:graphic>
      </p:graphicFrame>
      <p:sp>
        <p:nvSpPr>
          <p:cNvPr id="81" name="Заголовок 1"/>
          <p:cNvSpPr txBox="1">
            <a:spLocks/>
          </p:cNvSpPr>
          <p:nvPr/>
        </p:nvSpPr>
        <p:spPr>
          <a:xfrm>
            <a:off x="-555272" y="7697118"/>
            <a:ext cx="2979025" cy="302370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86" name="Заголовок 1"/>
          <p:cNvSpPr txBox="1">
            <a:spLocks/>
          </p:cNvSpPr>
          <p:nvPr/>
        </p:nvSpPr>
        <p:spPr>
          <a:xfrm>
            <a:off x="-528421" y="8610749"/>
            <a:ext cx="3243486" cy="18637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1400" dirty="0"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291" y="-135190"/>
            <a:ext cx="7596595" cy="71196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Структура аппаратных компонентов</a:t>
            </a:r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40" name="Прямоугольник 12"/>
          <p:cNvSpPr/>
          <p:nvPr/>
        </p:nvSpPr>
        <p:spPr>
          <a:xfrm>
            <a:off x="0" y="-27574"/>
            <a:ext cx="9587012" cy="698488"/>
          </a:xfrm>
          <a:custGeom>
            <a:avLst/>
            <a:gdLst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40136 w 9252324"/>
              <a:gd name="connsiteY2" fmla="*/ 350729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89407 w 9252324"/>
              <a:gd name="connsiteY2" fmla="*/ 388307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721457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34596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2324" h="714133">
                <a:moveTo>
                  <a:pt x="0" y="0"/>
                </a:moveTo>
                <a:lnTo>
                  <a:pt x="9252324" y="0"/>
                </a:lnTo>
                <a:lnTo>
                  <a:pt x="8834596" y="714133"/>
                </a:lnTo>
                <a:lnTo>
                  <a:pt x="0" y="714133"/>
                </a:lnTo>
                <a:lnTo>
                  <a:pt x="0" y="0"/>
                </a:lnTo>
                <a:close/>
              </a:path>
            </a:pathLst>
          </a:cu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91006"/>
          <a:stretch/>
        </p:blipFill>
        <p:spPr>
          <a:xfrm>
            <a:off x="0" y="-5896"/>
            <a:ext cx="9120553" cy="679347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0" y="6556323"/>
            <a:ext cx="11523520" cy="302946"/>
          </a:xfrm>
          <a:prstGeom prst="rect">
            <a:avLst/>
          </a:pr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441" y="180891"/>
            <a:ext cx="2689223" cy="422001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11705942" y="6488668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2F68AD"/>
                </a:solidFill>
                <a:latin typeface="Franklin Gothic Medium" panose="020B0603020102020204" pitchFamily="34" charset="0"/>
              </a:rPr>
              <a:t>4</a:t>
            </a:r>
            <a:endParaRPr lang="ru-RU" dirty="0">
              <a:solidFill>
                <a:srgbClr val="2F68AD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426387" y="6024843"/>
            <a:ext cx="1828083" cy="386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Модели других</a:t>
            </a:r>
            <a:endParaRPr lang="ru-RU" sz="1400" b="1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производителей</a:t>
            </a:r>
            <a:endParaRPr lang="ru-RU" sz="1400" b="1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635672" y="934294"/>
            <a:ext cx="5621929" cy="56021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Внешний вид</a:t>
            </a:r>
            <a:endParaRPr lang="ru-RU" sz="2600" b="1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48142" y="-16674"/>
            <a:ext cx="8892647" cy="657387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Внешний вид и габаритные размеры</a:t>
            </a:r>
            <a:endParaRPr lang="ru-RU" sz="28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97131" y="3699375"/>
            <a:ext cx="1656876" cy="369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Модель </a:t>
            </a:r>
            <a:r>
              <a:rPr lang="en-US" sz="1400" b="1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TARGET</a:t>
            </a:r>
            <a:endParaRPr lang="ru-RU" sz="1400" b="1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26" y="2147978"/>
            <a:ext cx="3252406" cy="15513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26" y="4400746"/>
            <a:ext cx="3135346" cy="154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0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0" y="-30111"/>
            <a:ext cx="12207682" cy="68881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9000">
                <a:schemeClr val="bg1">
                  <a:lumMod val="85000"/>
                  <a:alpha val="82000"/>
                </a:schemeClr>
              </a:gs>
              <a:gs pos="24000">
                <a:schemeClr val="bg1">
                  <a:lumMod val="98000"/>
                  <a:lumOff val="2000"/>
                  <a:alpha val="95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572790"/>
              </p:ext>
            </p:extLst>
          </p:nvPr>
        </p:nvGraphicFramePr>
        <p:xfrm>
          <a:off x="697680" y="1604934"/>
          <a:ext cx="10896223" cy="488083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3413289">
                  <a:extLst>
                    <a:ext uri="{9D8B030D-6E8A-4147-A177-3AD203B41FA5}">
                      <a16:colId xmlns:a16="http://schemas.microsoft.com/office/drawing/2014/main" xmlns="" val="8415716"/>
                    </a:ext>
                  </a:extLst>
                </a:gridCol>
                <a:gridCol w="7482934">
                  <a:extLst>
                    <a:ext uri="{9D8B030D-6E8A-4147-A177-3AD203B41FA5}">
                      <a16:colId xmlns:a16="http://schemas.microsoft.com/office/drawing/2014/main" xmlns="" val="3124005956"/>
                    </a:ext>
                  </a:extLst>
                </a:gridCol>
              </a:tblGrid>
              <a:tr h="38641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Изображение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Преимущества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1592672"/>
                  </a:ext>
                </a:extLst>
              </a:tr>
              <a:tr h="2150129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Переднее стекло со специальным инновационным покрытием, отталкивающим воду и препятствующим осаждению пыли. Надёжное крепление стекла к корпусу через               усиленную полимерную прокладку.</a:t>
                      </a:r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89878404"/>
                  </a:ext>
                </a:extLst>
              </a:tr>
              <a:tr h="234429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ругих</a:t>
                      </a:r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Обычное резьбовое соединение - передняя часть корпуса накручивается на основную. Герметизирующая прокладка отсутствует.</a:t>
                      </a:r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76790021"/>
                  </a:ext>
                </a:extLst>
              </a:tr>
            </a:tbl>
          </a:graphicData>
        </a:graphic>
      </p:graphicFrame>
      <p:sp>
        <p:nvSpPr>
          <p:cNvPr id="81" name="Заголовок 1"/>
          <p:cNvSpPr txBox="1">
            <a:spLocks/>
          </p:cNvSpPr>
          <p:nvPr/>
        </p:nvSpPr>
        <p:spPr>
          <a:xfrm>
            <a:off x="-555272" y="7697118"/>
            <a:ext cx="2979025" cy="302370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86" name="Заголовок 1"/>
          <p:cNvSpPr txBox="1">
            <a:spLocks/>
          </p:cNvSpPr>
          <p:nvPr/>
        </p:nvSpPr>
        <p:spPr>
          <a:xfrm>
            <a:off x="-528421" y="8610749"/>
            <a:ext cx="3243486" cy="18637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1400" dirty="0"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291" y="-135190"/>
            <a:ext cx="7596595" cy="71196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Структура аппаратных компонентов</a:t>
            </a:r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40" name="Прямоугольник 12"/>
          <p:cNvSpPr/>
          <p:nvPr/>
        </p:nvSpPr>
        <p:spPr>
          <a:xfrm>
            <a:off x="0" y="-27574"/>
            <a:ext cx="9587012" cy="698488"/>
          </a:xfrm>
          <a:custGeom>
            <a:avLst/>
            <a:gdLst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40136 w 9252324"/>
              <a:gd name="connsiteY2" fmla="*/ 350729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89407 w 9252324"/>
              <a:gd name="connsiteY2" fmla="*/ 388307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721457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34596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2324" h="714133">
                <a:moveTo>
                  <a:pt x="0" y="0"/>
                </a:moveTo>
                <a:lnTo>
                  <a:pt x="9252324" y="0"/>
                </a:lnTo>
                <a:lnTo>
                  <a:pt x="8834596" y="714133"/>
                </a:lnTo>
                <a:lnTo>
                  <a:pt x="0" y="714133"/>
                </a:lnTo>
                <a:lnTo>
                  <a:pt x="0" y="0"/>
                </a:lnTo>
                <a:close/>
              </a:path>
            </a:pathLst>
          </a:cu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91006"/>
          <a:stretch/>
        </p:blipFill>
        <p:spPr>
          <a:xfrm>
            <a:off x="0" y="-5896"/>
            <a:ext cx="9120553" cy="679347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0" y="6556323"/>
            <a:ext cx="11523520" cy="302946"/>
          </a:xfrm>
          <a:prstGeom prst="rect">
            <a:avLst/>
          </a:pr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441" y="180891"/>
            <a:ext cx="2689223" cy="422001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11705942" y="6488668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2F68AD"/>
                </a:solidFill>
                <a:latin typeface="Franklin Gothic Medium" panose="020B0603020102020204" pitchFamily="34" charset="0"/>
              </a:rPr>
              <a:t>5</a:t>
            </a:r>
            <a:endParaRPr lang="ru-RU" dirty="0">
              <a:solidFill>
                <a:srgbClr val="2F68AD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635671" y="934294"/>
            <a:ext cx="6843431" cy="56021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Переднее стекло. Специальное покрытие.</a:t>
            </a: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48142" y="-16674"/>
            <a:ext cx="8892647" cy="657387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Конструктивные и функциональные особенности</a:t>
            </a:r>
            <a:endParaRPr lang="ru-RU" sz="28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pic>
        <p:nvPicPr>
          <p:cNvPr id="19" name="Рисунок 18" descr="IPC222ER-F36-0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661" y="2218919"/>
            <a:ext cx="2452184" cy="158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11990" y="3777009"/>
            <a:ext cx="1656876" cy="369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Модель </a:t>
            </a:r>
            <a:r>
              <a:rPr lang="en-US" sz="1400" b="1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TARGET</a:t>
            </a:r>
            <a:endParaRPr lang="ru-RU" sz="1400" b="1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90" y="4146115"/>
            <a:ext cx="1809180" cy="2078783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1426387" y="6024843"/>
            <a:ext cx="2305641" cy="386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Модели  других производителей</a:t>
            </a:r>
            <a:endParaRPr lang="ru-RU" sz="1400" b="1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72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0" y="-30111"/>
            <a:ext cx="12207682" cy="68881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9000">
                <a:schemeClr val="bg1">
                  <a:lumMod val="85000"/>
                  <a:alpha val="82000"/>
                </a:schemeClr>
              </a:gs>
              <a:gs pos="24000">
                <a:schemeClr val="bg1">
                  <a:lumMod val="98000"/>
                  <a:lumOff val="2000"/>
                  <a:alpha val="95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651536"/>
              </p:ext>
            </p:extLst>
          </p:nvPr>
        </p:nvGraphicFramePr>
        <p:xfrm>
          <a:off x="697680" y="1604934"/>
          <a:ext cx="10825839" cy="488083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3391241">
                  <a:extLst>
                    <a:ext uri="{9D8B030D-6E8A-4147-A177-3AD203B41FA5}">
                      <a16:colId xmlns:a16="http://schemas.microsoft.com/office/drawing/2014/main" xmlns="" val="8415716"/>
                    </a:ext>
                  </a:extLst>
                </a:gridCol>
                <a:gridCol w="7434598">
                  <a:extLst>
                    <a:ext uri="{9D8B030D-6E8A-4147-A177-3AD203B41FA5}">
                      <a16:colId xmlns:a16="http://schemas.microsoft.com/office/drawing/2014/main" xmlns="" val="3124005956"/>
                    </a:ext>
                  </a:extLst>
                </a:gridCol>
              </a:tblGrid>
              <a:tr h="38641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Изображение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Преимущества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1592672"/>
                  </a:ext>
                </a:extLst>
              </a:tr>
              <a:tr h="2150129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Комбинированное переднее стекло с прозрачной центральной частью и специальным оптическим фильтром, закрывающим ИК  диоды. Стекло выполнено методом литья   по технологии </a:t>
                      </a:r>
                      <a:r>
                        <a:rPr lang="ru-RU" sz="1400" dirty="0" err="1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Split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</a:t>
                      </a:r>
                      <a:r>
                        <a:rPr lang="ru-RU" sz="1400" dirty="0" err="1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Glass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, обладает повышенной прочностью. ИК-фильтр снижает              отражение ИК-лучей и на 7% увеличивает  эффективность ИК-подсветки.</a:t>
                      </a:r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89878404"/>
                  </a:ext>
                </a:extLst>
              </a:tr>
              <a:tr h="2344291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ИК-фильтр отсутствует. Применяется обычное полимерное стекло, которое легко             царапается и имеет низкую устойчивость к механическим нагрузкам.</a:t>
                      </a:r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76790021"/>
                  </a:ext>
                </a:extLst>
              </a:tr>
            </a:tbl>
          </a:graphicData>
        </a:graphic>
      </p:graphicFrame>
      <p:sp>
        <p:nvSpPr>
          <p:cNvPr id="81" name="Заголовок 1"/>
          <p:cNvSpPr txBox="1">
            <a:spLocks/>
          </p:cNvSpPr>
          <p:nvPr/>
        </p:nvSpPr>
        <p:spPr>
          <a:xfrm>
            <a:off x="-555272" y="7697118"/>
            <a:ext cx="2979025" cy="302370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86" name="Заголовок 1"/>
          <p:cNvSpPr txBox="1">
            <a:spLocks/>
          </p:cNvSpPr>
          <p:nvPr/>
        </p:nvSpPr>
        <p:spPr>
          <a:xfrm>
            <a:off x="-528421" y="8610749"/>
            <a:ext cx="3243486" cy="18637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1400" dirty="0"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291" y="-135190"/>
            <a:ext cx="7596595" cy="71196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Структура аппаратных компонентов</a:t>
            </a:r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40" name="Прямоугольник 12"/>
          <p:cNvSpPr/>
          <p:nvPr/>
        </p:nvSpPr>
        <p:spPr>
          <a:xfrm>
            <a:off x="0" y="-27574"/>
            <a:ext cx="9587012" cy="698488"/>
          </a:xfrm>
          <a:custGeom>
            <a:avLst/>
            <a:gdLst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40136 w 9252324"/>
              <a:gd name="connsiteY2" fmla="*/ 350729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89407 w 9252324"/>
              <a:gd name="connsiteY2" fmla="*/ 388307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721457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34596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2324" h="714133">
                <a:moveTo>
                  <a:pt x="0" y="0"/>
                </a:moveTo>
                <a:lnTo>
                  <a:pt x="9252324" y="0"/>
                </a:lnTo>
                <a:lnTo>
                  <a:pt x="8834596" y="714133"/>
                </a:lnTo>
                <a:lnTo>
                  <a:pt x="0" y="714133"/>
                </a:lnTo>
                <a:lnTo>
                  <a:pt x="0" y="0"/>
                </a:lnTo>
                <a:close/>
              </a:path>
            </a:pathLst>
          </a:cu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91006"/>
          <a:stretch/>
        </p:blipFill>
        <p:spPr>
          <a:xfrm>
            <a:off x="0" y="-5896"/>
            <a:ext cx="9120553" cy="679347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0" y="6556323"/>
            <a:ext cx="11523520" cy="302946"/>
          </a:xfrm>
          <a:prstGeom prst="rect">
            <a:avLst/>
          </a:pr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441" y="180891"/>
            <a:ext cx="2689223" cy="422001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11705942" y="6488668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2F68AD"/>
                </a:solidFill>
                <a:latin typeface="Franklin Gothic Medium" panose="020B0603020102020204" pitchFamily="34" charset="0"/>
              </a:rPr>
              <a:t>6</a:t>
            </a:r>
            <a:endParaRPr lang="ru-RU" dirty="0">
              <a:solidFill>
                <a:srgbClr val="2F68AD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635671" y="934294"/>
            <a:ext cx="6843431" cy="56021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Переднее стекло. ИК-фильтр.</a:t>
            </a: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48142" y="-16674"/>
            <a:ext cx="8892647" cy="657387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Конструктивные и функциональные особенности</a:t>
            </a:r>
            <a:endParaRPr lang="ru-RU" sz="28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pic>
        <p:nvPicPr>
          <p:cNvPr id="19" name="Рисунок 18" descr="IPC222ER-F36-0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661" y="2218919"/>
            <a:ext cx="2452184" cy="158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11990" y="3777009"/>
            <a:ext cx="1656876" cy="369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Модель </a:t>
            </a:r>
            <a:r>
              <a:rPr lang="en-US" sz="1400" b="1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TARGET</a:t>
            </a:r>
            <a:endParaRPr lang="ru-RU" sz="1400" b="1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426387" y="6024843"/>
            <a:ext cx="1828083" cy="386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Модел</a:t>
            </a:r>
            <a:r>
              <a:rPr lang="ru-RU" sz="1400" b="1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 других производителей</a:t>
            </a:r>
            <a:endParaRPr lang="ru-RU" sz="1400" b="1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599" y="4146115"/>
            <a:ext cx="2092308" cy="190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6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0" y="-30111"/>
            <a:ext cx="12207682" cy="68881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9000">
                <a:schemeClr val="bg1">
                  <a:lumMod val="85000"/>
                  <a:alpha val="82000"/>
                </a:schemeClr>
              </a:gs>
              <a:gs pos="24000">
                <a:schemeClr val="bg1">
                  <a:lumMod val="98000"/>
                  <a:lumOff val="2000"/>
                  <a:alpha val="95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533929"/>
              </p:ext>
            </p:extLst>
          </p:nvPr>
        </p:nvGraphicFramePr>
        <p:xfrm>
          <a:off x="697680" y="1604934"/>
          <a:ext cx="10825839" cy="488083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3391241">
                  <a:extLst>
                    <a:ext uri="{9D8B030D-6E8A-4147-A177-3AD203B41FA5}">
                      <a16:colId xmlns:a16="http://schemas.microsoft.com/office/drawing/2014/main" xmlns="" val="8415716"/>
                    </a:ext>
                  </a:extLst>
                </a:gridCol>
                <a:gridCol w="7434598">
                  <a:extLst>
                    <a:ext uri="{9D8B030D-6E8A-4147-A177-3AD203B41FA5}">
                      <a16:colId xmlns:a16="http://schemas.microsoft.com/office/drawing/2014/main" xmlns="" val="3124005956"/>
                    </a:ext>
                  </a:extLst>
                </a:gridCol>
              </a:tblGrid>
              <a:tr h="38641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Изображение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Преимущества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1592672"/>
                  </a:ext>
                </a:extLst>
              </a:tr>
              <a:tr h="2150129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Система обогрева переднего стела позволяет получать высококачественное чёткое         изображение при температуре окружающего воздуха до -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40°С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. Интеллектуальный              контроль теплового режима работы видеокамеры. </a:t>
                      </a:r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89878404"/>
                  </a:ext>
                </a:extLst>
              </a:tr>
              <a:tr h="2344291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Система обогрева переднего стекла отсутствует. Дополнительные нагреватели               отсутствуют. При этом рабочая температура камеры заявлена до -</a:t>
                      </a: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40°С (для ряда моделей до -50°С).</a:t>
                      </a:r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76790021"/>
                  </a:ext>
                </a:extLst>
              </a:tr>
            </a:tbl>
          </a:graphicData>
        </a:graphic>
      </p:graphicFrame>
      <p:sp>
        <p:nvSpPr>
          <p:cNvPr id="81" name="Заголовок 1"/>
          <p:cNvSpPr txBox="1">
            <a:spLocks/>
          </p:cNvSpPr>
          <p:nvPr/>
        </p:nvSpPr>
        <p:spPr>
          <a:xfrm>
            <a:off x="-555272" y="7697118"/>
            <a:ext cx="2979025" cy="302370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86" name="Заголовок 1"/>
          <p:cNvSpPr txBox="1">
            <a:spLocks/>
          </p:cNvSpPr>
          <p:nvPr/>
        </p:nvSpPr>
        <p:spPr>
          <a:xfrm>
            <a:off x="-528421" y="8610749"/>
            <a:ext cx="3243486" cy="18637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1400" dirty="0"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291" y="-135190"/>
            <a:ext cx="7596595" cy="71196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Структура аппаратных компонентов</a:t>
            </a:r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40" name="Прямоугольник 12"/>
          <p:cNvSpPr/>
          <p:nvPr/>
        </p:nvSpPr>
        <p:spPr>
          <a:xfrm>
            <a:off x="0" y="-27574"/>
            <a:ext cx="9587012" cy="698488"/>
          </a:xfrm>
          <a:custGeom>
            <a:avLst/>
            <a:gdLst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40136 w 9252324"/>
              <a:gd name="connsiteY2" fmla="*/ 350729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89407 w 9252324"/>
              <a:gd name="connsiteY2" fmla="*/ 388307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721457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34596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2324" h="714133">
                <a:moveTo>
                  <a:pt x="0" y="0"/>
                </a:moveTo>
                <a:lnTo>
                  <a:pt x="9252324" y="0"/>
                </a:lnTo>
                <a:lnTo>
                  <a:pt x="8834596" y="714133"/>
                </a:lnTo>
                <a:lnTo>
                  <a:pt x="0" y="714133"/>
                </a:lnTo>
                <a:lnTo>
                  <a:pt x="0" y="0"/>
                </a:lnTo>
                <a:close/>
              </a:path>
            </a:pathLst>
          </a:cu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91006"/>
          <a:stretch/>
        </p:blipFill>
        <p:spPr>
          <a:xfrm>
            <a:off x="0" y="-5896"/>
            <a:ext cx="9120553" cy="679347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0" y="6556323"/>
            <a:ext cx="11523520" cy="302946"/>
          </a:xfrm>
          <a:prstGeom prst="rect">
            <a:avLst/>
          </a:pr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441" y="180891"/>
            <a:ext cx="2689223" cy="422001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11705942" y="6488668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F68AD"/>
                </a:solidFill>
                <a:latin typeface="Franklin Gothic Medium" panose="020B0603020102020204" pitchFamily="34" charset="0"/>
              </a:rPr>
              <a:t>7</a:t>
            </a:r>
            <a:endParaRPr lang="ru-RU" dirty="0">
              <a:solidFill>
                <a:srgbClr val="2F68AD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635671" y="934294"/>
            <a:ext cx="6843431" cy="56021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Переднее стекло. Система обогрева.</a:t>
            </a: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48142" y="-16674"/>
            <a:ext cx="8892647" cy="657387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Конструктивные и функциональные особенности</a:t>
            </a:r>
            <a:endParaRPr lang="ru-RU" sz="28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11990" y="3777009"/>
            <a:ext cx="1656876" cy="369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Модель </a:t>
            </a:r>
            <a:r>
              <a:rPr lang="en-US" sz="1400" b="1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TARGET</a:t>
            </a:r>
            <a:endParaRPr lang="ru-RU" sz="1400" b="1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426387" y="6024842"/>
            <a:ext cx="1828083" cy="463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Модели других производителей</a:t>
            </a:r>
            <a:endParaRPr lang="ru-RU" sz="1400" b="1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8" name="Рисунок 17" descr="IPC242E-IR-Z-IN-0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828" y="2026066"/>
            <a:ext cx="2535849" cy="175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972" y="4146115"/>
            <a:ext cx="1794274" cy="196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4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0" y="-30111"/>
            <a:ext cx="12207682" cy="68881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9000">
                <a:schemeClr val="bg1">
                  <a:lumMod val="85000"/>
                  <a:alpha val="82000"/>
                </a:schemeClr>
              </a:gs>
              <a:gs pos="24000">
                <a:schemeClr val="bg1">
                  <a:lumMod val="98000"/>
                  <a:lumOff val="2000"/>
                  <a:alpha val="95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389241"/>
              </p:ext>
            </p:extLst>
          </p:nvPr>
        </p:nvGraphicFramePr>
        <p:xfrm>
          <a:off x="697680" y="1604934"/>
          <a:ext cx="10825839" cy="488083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3391241">
                  <a:extLst>
                    <a:ext uri="{9D8B030D-6E8A-4147-A177-3AD203B41FA5}">
                      <a16:colId xmlns:a16="http://schemas.microsoft.com/office/drawing/2014/main" xmlns="" val="8415716"/>
                    </a:ext>
                  </a:extLst>
                </a:gridCol>
                <a:gridCol w="7434598">
                  <a:extLst>
                    <a:ext uri="{9D8B030D-6E8A-4147-A177-3AD203B41FA5}">
                      <a16:colId xmlns:a16="http://schemas.microsoft.com/office/drawing/2014/main" xmlns="" val="3124005956"/>
                    </a:ext>
                  </a:extLst>
                </a:gridCol>
              </a:tblGrid>
              <a:tr h="38641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Изображение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Преимущества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1592672"/>
                  </a:ext>
                </a:extLst>
              </a:tr>
              <a:tr h="2150129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Лёгкий и прочный литой корпус из алюминиевого сплава. Устойчив к воздействию             коррозии, обеспечивает эффективный отвод тепла от электронных компонентов и              равномерный обогрев внутреннего объёма видеокамеры. Дополнительная обработка торцевых стыков для надёжной герметизации.</a:t>
                      </a:r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89878404"/>
                  </a:ext>
                </a:extLst>
              </a:tr>
              <a:tr h="2344291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Стальной корпус с низкой коррозионной устойчивостью. На заднем внутреннем                   торце даже у новых камер наблюдаются признаки начальной стадии коррозийного            повреждения.</a:t>
                      </a:r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76790021"/>
                  </a:ext>
                </a:extLst>
              </a:tr>
            </a:tbl>
          </a:graphicData>
        </a:graphic>
      </p:graphicFrame>
      <p:sp>
        <p:nvSpPr>
          <p:cNvPr id="81" name="Заголовок 1"/>
          <p:cNvSpPr txBox="1">
            <a:spLocks/>
          </p:cNvSpPr>
          <p:nvPr/>
        </p:nvSpPr>
        <p:spPr>
          <a:xfrm>
            <a:off x="-555272" y="7697118"/>
            <a:ext cx="2979025" cy="302370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86" name="Заголовок 1"/>
          <p:cNvSpPr txBox="1">
            <a:spLocks/>
          </p:cNvSpPr>
          <p:nvPr/>
        </p:nvSpPr>
        <p:spPr>
          <a:xfrm>
            <a:off x="-528421" y="8610749"/>
            <a:ext cx="3243486" cy="18637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1400" dirty="0"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291" y="-135190"/>
            <a:ext cx="7596595" cy="71196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Структура аппаратных компонентов</a:t>
            </a:r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40" name="Прямоугольник 12"/>
          <p:cNvSpPr/>
          <p:nvPr/>
        </p:nvSpPr>
        <p:spPr>
          <a:xfrm>
            <a:off x="0" y="-27574"/>
            <a:ext cx="9587012" cy="698488"/>
          </a:xfrm>
          <a:custGeom>
            <a:avLst/>
            <a:gdLst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40136 w 9252324"/>
              <a:gd name="connsiteY2" fmla="*/ 350729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89407 w 9252324"/>
              <a:gd name="connsiteY2" fmla="*/ 388307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721457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34596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2324" h="714133">
                <a:moveTo>
                  <a:pt x="0" y="0"/>
                </a:moveTo>
                <a:lnTo>
                  <a:pt x="9252324" y="0"/>
                </a:lnTo>
                <a:lnTo>
                  <a:pt x="8834596" y="714133"/>
                </a:lnTo>
                <a:lnTo>
                  <a:pt x="0" y="714133"/>
                </a:lnTo>
                <a:lnTo>
                  <a:pt x="0" y="0"/>
                </a:lnTo>
                <a:close/>
              </a:path>
            </a:pathLst>
          </a:cu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91006"/>
          <a:stretch/>
        </p:blipFill>
        <p:spPr>
          <a:xfrm>
            <a:off x="0" y="-5896"/>
            <a:ext cx="9120553" cy="679347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0" y="6556323"/>
            <a:ext cx="11523520" cy="302946"/>
          </a:xfrm>
          <a:prstGeom prst="rect">
            <a:avLst/>
          </a:pr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441" y="180891"/>
            <a:ext cx="2689223" cy="422001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11705942" y="6488668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2F68AD"/>
                </a:solidFill>
                <a:latin typeface="Franklin Gothic Medium" panose="020B0603020102020204" pitchFamily="34" charset="0"/>
              </a:rPr>
              <a:t>8</a:t>
            </a:r>
            <a:endParaRPr lang="ru-RU" dirty="0">
              <a:solidFill>
                <a:srgbClr val="2F68AD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635671" y="934294"/>
            <a:ext cx="6843431" cy="56021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Корпус. Материал.</a:t>
            </a: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48142" y="-16674"/>
            <a:ext cx="8892647" cy="657387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Конструктивные и функциональные особенности</a:t>
            </a:r>
            <a:endParaRPr lang="ru-RU" sz="28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11990" y="3777009"/>
            <a:ext cx="1656876" cy="369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Модель </a:t>
            </a:r>
            <a:r>
              <a:rPr lang="en-US" sz="1400" b="1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TARGET</a:t>
            </a:r>
            <a:endParaRPr lang="ru-RU" sz="1400" b="1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426387" y="6024843"/>
            <a:ext cx="1828083" cy="386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Модели других производителей</a:t>
            </a:r>
            <a:endParaRPr lang="ru-RU" sz="1400" b="1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9" name="Рисунок 18" descr="IPC242E-IR-Z-IN-0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46" y="2086710"/>
            <a:ext cx="2537100" cy="176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46" y="4211753"/>
            <a:ext cx="2643960" cy="180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0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-276045" y="0"/>
            <a:ext cx="12207682" cy="68881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9000">
                <a:schemeClr val="bg1">
                  <a:lumMod val="85000"/>
                  <a:alpha val="82000"/>
                </a:schemeClr>
              </a:gs>
              <a:gs pos="24000">
                <a:schemeClr val="bg1">
                  <a:lumMod val="98000"/>
                  <a:lumOff val="2000"/>
                  <a:alpha val="95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826784"/>
              </p:ext>
            </p:extLst>
          </p:nvPr>
        </p:nvGraphicFramePr>
        <p:xfrm>
          <a:off x="697680" y="1604934"/>
          <a:ext cx="10825839" cy="488083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3391241">
                  <a:extLst>
                    <a:ext uri="{9D8B030D-6E8A-4147-A177-3AD203B41FA5}">
                      <a16:colId xmlns:a16="http://schemas.microsoft.com/office/drawing/2014/main" xmlns="" val="8415716"/>
                    </a:ext>
                  </a:extLst>
                </a:gridCol>
                <a:gridCol w="7434598">
                  <a:extLst>
                    <a:ext uri="{9D8B030D-6E8A-4147-A177-3AD203B41FA5}">
                      <a16:colId xmlns:a16="http://schemas.microsoft.com/office/drawing/2014/main" xmlns="" val="3124005956"/>
                    </a:ext>
                  </a:extLst>
                </a:gridCol>
              </a:tblGrid>
              <a:tr h="38641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Изображение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Преимущества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1592672"/>
                  </a:ext>
                </a:extLst>
              </a:tr>
              <a:tr h="2150129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Декоративные полимерные накладки, закрывающие литой корпус из алюминиевого              сплава. Накладки имеют высокую устойчивость к механическим воздействиям и не            подвержены коррозии. Низкая теплопроводность накладок обеспечивает                                   дополнительную защиту внутренних компонентов видеокамеры при работе в                         широком диапазоне температур окружающей среды.</a:t>
                      </a:r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89878404"/>
                  </a:ext>
                </a:extLst>
              </a:tr>
              <a:tr h="2344291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Порошковая тонкослойная покраска корпуса. Поверхность легко царапается даже при передвижении солнцезащитного козырька.</a:t>
                      </a:r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76790021"/>
                  </a:ext>
                </a:extLst>
              </a:tr>
            </a:tbl>
          </a:graphicData>
        </a:graphic>
      </p:graphicFrame>
      <p:sp>
        <p:nvSpPr>
          <p:cNvPr id="81" name="Заголовок 1"/>
          <p:cNvSpPr txBox="1">
            <a:spLocks/>
          </p:cNvSpPr>
          <p:nvPr/>
        </p:nvSpPr>
        <p:spPr>
          <a:xfrm>
            <a:off x="-555272" y="7697118"/>
            <a:ext cx="2979025" cy="302370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86" name="Заголовок 1"/>
          <p:cNvSpPr txBox="1">
            <a:spLocks/>
          </p:cNvSpPr>
          <p:nvPr/>
        </p:nvSpPr>
        <p:spPr>
          <a:xfrm>
            <a:off x="-528421" y="8610749"/>
            <a:ext cx="3243486" cy="18637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1400" dirty="0"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291" y="-135190"/>
            <a:ext cx="7596595" cy="71196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Структура аппаратных компонентов</a:t>
            </a:r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40" name="Прямоугольник 12"/>
          <p:cNvSpPr/>
          <p:nvPr/>
        </p:nvSpPr>
        <p:spPr>
          <a:xfrm>
            <a:off x="0" y="-27574"/>
            <a:ext cx="9587012" cy="698488"/>
          </a:xfrm>
          <a:custGeom>
            <a:avLst/>
            <a:gdLst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40136 w 9252324"/>
              <a:gd name="connsiteY2" fmla="*/ 350729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89407 w 9252324"/>
              <a:gd name="connsiteY2" fmla="*/ 388307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721457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34596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2324" h="714133">
                <a:moveTo>
                  <a:pt x="0" y="0"/>
                </a:moveTo>
                <a:lnTo>
                  <a:pt x="9252324" y="0"/>
                </a:lnTo>
                <a:lnTo>
                  <a:pt x="8834596" y="714133"/>
                </a:lnTo>
                <a:lnTo>
                  <a:pt x="0" y="714133"/>
                </a:lnTo>
                <a:lnTo>
                  <a:pt x="0" y="0"/>
                </a:lnTo>
                <a:close/>
              </a:path>
            </a:pathLst>
          </a:cu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91006"/>
          <a:stretch/>
        </p:blipFill>
        <p:spPr>
          <a:xfrm>
            <a:off x="0" y="-5896"/>
            <a:ext cx="9120553" cy="679347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0" y="6556323"/>
            <a:ext cx="11523520" cy="302946"/>
          </a:xfrm>
          <a:prstGeom prst="rect">
            <a:avLst/>
          </a:pr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441" y="180891"/>
            <a:ext cx="2689223" cy="422001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11705942" y="6488668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2F68AD"/>
                </a:solidFill>
                <a:latin typeface="Franklin Gothic Medium" panose="020B0603020102020204" pitchFamily="34" charset="0"/>
              </a:rPr>
              <a:t>9</a:t>
            </a:r>
            <a:endParaRPr lang="ru-RU" dirty="0">
              <a:solidFill>
                <a:srgbClr val="2F68AD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635671" y="934294"/>
            <a:ext cx="6843431" cy="56021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Корпус. Полимерные накладки.</a:t>
            </a: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48142" y="-16674"/>
            <a:ext cx="8892647" cy="657387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Конструктивные и функциональные особенности</a:t>
            </a:r>
            <a:endParaRPr lang="ru-RU" sz="28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11990" y="3777009"/>
            <a:ext cx="1656876" cy="369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Модель </a:t>
            </a:r>
            <a:r>
              <a:rPr lang="en-US" sz="1400" b="1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TARGET</a:t>
            </a:r>
            <a:endParaRPr lang="ru-RU" sz="1400" b="1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426387" y="6024842"/>
            <a:ext cx="1828083" cy="5314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Модели других производителей</a:t>
            </a:r>
            <a:endParaRPr lang="ru-RU" sz="1400" b="1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8" name="Рисунок 17" descr="IPC242E-IR-Z-IN-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561" y="2091039"/>
            <a:ext cx="2523929" cy="1759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627" y="4179937"/>
            <a:ext cx="2304335" cy="194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3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9ABBDA1B-1E3E-42D4-A067-421F9FF2671F}" vid="{3FC5821D-7AE9-42FC-9870-FBE3CD953979}"/>
    </a:ext>
  </a:extLst>
</a:theme>
</file>

<file path=ppt/theme/theme2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1793</TotalTime>
  <Words>1146</Words>
  <Application>Microsoft Office PowerPoint</Application>
  <PresentationFormat>Произвольный</PresentationFormat>
  <Paragraphs>190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Тема1</vt:lpstr>
      <vt:lpstr>2_Office 테마</vt:lpstr>
      <vt:lpstr>3_Office 테마</vt:lpstr>
      <vt:lpstr>Преимущества IP-видеокамер TARGET.  Сравнение профессиональных моделей всепогодного исполнения. Модели:</vt:lpstr>
      <vt:lpstr>Содержание</vt:lpstr>
      <vt:lpstr>Презентация PowerPoint</vt:lpstr>
      <vt:lpstr>Структура аппаратных компонентов</vt:lpstr>
      <vt:lpstr>Структура аппаратных компонентов</vt:lpstr>
      <vt:lpstr>Структура аппаратных компонентов</vt:lpstr>
      <vt:lpstr>Структура аппаратных компонентов</vt:lpstr>
      <vt:lpstr>Структура аппаратных компонентов</vt:lpstr>
      <vt:lpstr>Структура аппаратных компонентов</vt:lpstr>
      <vt:lpstr>Структура аппаратных компонентов</vt:lpstr>
      <vt:lpstr>Структура аппаратных компонентов</vt:lpstr>
      <vt:lpstr>Структура аппаратных компонентов</vt:lpstr>
      <vt:lpstr>Структура аппаратных компонентов</vt:lpstr>
      <vt:lpstr>Структура аппаратных компонентов</vt:lpstr>
      <vt:lpstr>Структура аппаратных компонентов</vt:lpstr>
      <vt:lpstr>Структура аппаратных компонентов</vt:lpstr>
      <vt:lpstr>Структура аппаратных компонентов</vt:lpstr>
      <vt:lpstr>www.target-ip.ru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Уличные фиксированные сетевые камеры</dc:title>
  <dc:creator>Frolov Lev</dc:creator>
  <cp:lastModifiedBy>frolov</cp:lastModifiedBy>
  <cp:revision>163</cp:revision>
  <dcterms:created xsi:type="dcterms:W3CDTF">2016-02-10T08:16:59Z</dcterms:created>
  <dcterms:modified xsi:type="dcterms:W3CDTF">2016-10-17T10:39:50Z</dcterms:modified>
</cp:coreProperties>
</file>